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6" r:id="rId3"/>
    <p:sldId id="262" r:id="rId4"/>
    <p:sldId id="258" r:id="rId5"/>
    <p:sldId id="271" r:id="rId6"/>
    <p:sldId id="272" r:id="rId7"/>
    <p:sldId id="273" r:id="rId8"/>
    <p:sldId id="274" r:id="rId9"/>
    <p:sldId id="275" r:id="rId10"/>
    <p:sldId id="267" r:id="rId11"/>
    <p:sldId id="268" r:id="rId12"/>
    <p:sldId id="278" r:id="rId13"/>
    <p:sldId id="283" r:id="rId14"/>
    <p:sldId id="279" r:id="rId15"/>
    <p:sldId id="269" r:id="rId16"/>
    <p:sldId id="280" r:id="rId17"/>
    <p:sldId id="282" r:id="rId18"/>
    <p:sldId id="263" r:id="rId19"/>
    <p:sldId id="277" r:id="rId2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56" autoAdjust="0"/>
  </p:normalViewPr>
  <p:slideViewPr>
    <p:cSldViewPr snapToGrid="0">
      <p:cViewPr>
        <p:scale>
          <a:sx n="73" d="100"/>
          <a:sy n="73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81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48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2016-08-24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ach" TargetMode="External"/><Relationship Id="rId2" Type="http://schemas.openxmlformats.org/officeDocument/2006/relationships/hyperlink" Target="https://pl.wikipedia.org/wiki/Strop_(budownictwo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Stropodach" TargetMode="External"/><Relationship Id="rId4" Type="http://schemas.openxmlformats.org/officeDocument/2006/relationships/hyperlink" Target="https://pl.wikipedia.org/wiki/Poddasz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erzykiwpolsce@gmail.com" TargetMode="External"/><Relationship Id="rId2" Type="http://schemas.openxmlformats.org/officeDocument/2006/relationships/hyperlink" Target="http://www.jerzykiwpolsce.p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erzykiwpolsce@gmail.com" TargetMode="External"/><Relationship Id="rId2" Type="http://schemas.openxmlformats.org/officeDocument/2006/relationships/hyperlink" Target="http://www.jerzykiwpolsce.p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ersze.kobieta.pl/wiersze/jezyk-jerzyk-357070?fbclid=IwAR3jFTsLdc6EZFKf7N2zyUoFjx_sMuppL2Op-KQZcSBWevuaAqR4wFcm0Q4" TargetMode="External"/><Relationship Id="rId2" Type="http://schemas.openxmlformats.org/officeDocument/2006/relationships/hyperlink" Target="http://wiersze.kobieta.pl/wiersze/jezyk-jerzyk-3570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registrelep-sararegistry.gc.ca/default.asp?lang=En&amp;n=9E287C0D-1&amp;pedisable=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599"/>
            <a:ext cx="6858002" cy="2466975"/>
          </a:xfrm>
        </p:spPr>
        <p:txBody>
          <a:bodyPr rtlCol="0"/>
          <a:lstStyle/>
          <a:p>
            <a:pPr rtl="0"/>
            <a:r>
              <a:rPr lang="pl-PL" dirty="0"/>
              <a:t>MÓJ PRZYJACIEL</a:t>
            </a:r>
            <a:br>
              <a:rPr lang="pl-PL" dirty="0"/>
            </a:br>
            <a:r>
              <a:rPr lang="pl-PL" dirty="0"/>
              <a:t>       JERZYK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4295774"/>
            <a:ext cx="6858002" cy="752475"/>
          </a:xfrm>
        </p:spPr>
        <p:txBody>
          <a:bodyPr rtlCol="0"/>
          <a:lstStyle/>
          <a:p>
            <a:pPr rtl="0"/>
            <a:r>
              <a:rPr lang="pl" dirty="0"/>
              <a:t>A</a:t>
            </a:r>
            <a:r>
              <a:rPr lang="pl-PL" dirty="0"/>
              <a:t>p</a:t>
            </a:r>
            <a:r>
              <a:rPr lang="pl" dirty="0"/>
              <a:t>us Apus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BBE0069-8BE9-464A-8BD3-B42075B96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160200"/>
            <a:ext cx="4429993" cy="196927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328C874-068A-4773-8D90-8A36DEFBFB0E}"/>
              </a:ext>
            </a:extLst>
          </p:cNvPr>
          <p:cNvSpPr txBox="1"/>
          <p:nvPr/>
        </p:nvSpPr>
        <p:spPr>
          <a:xfrm>
            <a:off x="265832" y="160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76275" y="304799"/>
            <a:ext cx="11515725" cy="74295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3200" dirty="0"/>
              <a:t>Kilka słów o jerzyku – GDZIE JEST MOJE GNIAZDKO?</a:t>
            </a:r>
            <a:endParaRPr lang="pl" sz="32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052422" y="4935989"/>
            <a:ext cx="4891177" cy="1308693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pl-PL" sz="2000" b="1" dirty="0"/>
              <a:t>w zabytkowych budowlach, starych murach, ruinach ale także w skałach Tatr, Pienin, Karkonoszy. Kościoły, Kamienice </a:t>
            </a:r>
          </a:p>
          <a:p>
            <a:pPr rtl="0"/>
            <a:endParaRPr lang="en-US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19"/>
          </p:nvPr>
        </p:nvSpPr>
        <p:spPr>
          <a:xfrm>
            <a:off x="6807200" y="4935990"/>
            <a:ext cx="4826884" cy="753610"/>
          </a:xfrm>
        </p:spPr>
        <p:txBody>
          <a:bodyPr rtlCol="0"/>
          <a:lstStyle/>
          <a:p>
            <a:pPr algn="ctr"/>
            <a:r>
              <a:rPr lang="pl-PL" sz="2000" b="1" dirty="0"/>
              <a:t>Na osiedlach w stropodachu   bloków z dużej płyty</a:t>
            </a:r>
          </a:p>
          <a:p>
            <a:pPr rtl="0"/>
            <a:endParaRPr lang="en-US" sz="2000" dirty="0"/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xmlns="" id="{812B2F7A-C37F-40DA-8546-3A51F273E7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pic>
        <p:nvPicPr>
          <p:cNvPr id="3" name="Symbol zastępczy obrazu 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FC161232-4FF7-48A5-80BC-49739D289AF0}"/>
              </a:ext>
            </a:extLst>
          </p:cNvPr>
          <p:cNvSpPr txBox="1"/>
          <p:nvPr/>
        </p:nvSpPr>
        <p:spPr>
          <a:xfrm>
            <a:off x="5718724" y="1201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91395"/>
          </a:xfrm>
        </p:spPr>
        <p:txBody>
          <a:bodyPr rtlCol="0"/>
          <a:lstStyle/>
          <a:p>
            <a:pPr algn="ctr" rtl="0"/>
            <a:r>
              <a:rPr lang="pl-PL" dirty="0"/>
              <a:t>Niszczenie siedlisk – przykłady </a:t>
            </a:r>
            <a:endParaRPr lang="pl" dirty="0"/>
          </a:p>
        </p:txBody>
      </p:sp>
      <p:sp>
        <p:nvSpPr>
          <p:cNvPr id="9" name="Tekst — symbol zastępczy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pl-PL" b="1" dirty="0"/>
              <a:t>Zamykanie otworów </a:t>
            </a:r>
            <a:r>
              <a:rPr lang="pl-PL" b="1" dirty="0" err="1"/>
              <a:t>maczulcowych</a:t>
            </a:r>
            <a:endParaRPr lang="en-US" b="1" dirty="0"/>
          </a:p>
        </p:txBody>
      </p:sp>
      <p:sp>
        <p:nvSpPr>
          <p:cNvPr id="13" name="Tekst — symbol zastępczy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pl-PL" b="1" dirty="0"/>
              <a:t>Zamykanie wlotów do stropodachu podczas remontów</a:t>
            </a:r>
            <a:endParaRPr lang="en-US" b="1" dirty="0"/>
          </a:p>
        </p:txBody>
      </p:sp>
      <p:sp>
        <p:nvSpPr>
          <p:cNvPr id="14" name="Tekst — symbol zastępczy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pl-PL" b="1" dirty="0"/>
              <a:t>Zamykanie na stałe wlotów do stropodachu </a:t>
            </a:r>
            <a:endParaRPr lang="en-US" b="1" dirty="0"/>
          </a:p>
        </p:txBody>
      </p:sp>
      <p:pic>
        <p:nvPicPr>
          <p:cNvPr id="20" name="Symbol zastępczy obrazu 19">
            <a:extLst>
              <a:ext uri="{FF2B5EF4-FFF2-40B4-BE49-F238E27FC236}">
                <a16:creationId xmlns:a16="http://schemas.microsoft.com/office/drawing/2014/main" xmlns="" id="{4D3547A6-E6B7-4554-BD33-2307B8B5828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1263123" y="1824285"/>
            <a:ext cx="2715289" cy="2776308"/>
          </a:xfrm>
        </p:spPr>
      </p:pic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xmlns="" id="{B255F02F-6AAB-4300-B84A-D000F49D1E0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2" r="13192"/>
          <a:stretch>
            <a:fillRect/>
          </a:stretch>
        </p:blipFill>
        <p:spPr/>
      </p:pic>
      <p:pic>
        <p:nvPicPr>
          <p:cNvPr id="3" name="Symbol zastępczy obrazu 2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EDB1B56-56C9-4732-A5BE-70F66EA79F09}"/>
              </a:ext>
            </a:extLst>
          </p:cNvPr>
          <p:cNvSpPr txBox="1"/>
          <p:nvPr/>
        </p:nvSpPr>
        <p:spPr>
          <a:xfrm>
            <a:off x="5792872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5249" y="142876"/>
            <a:ext cx="11487151" cy="98107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3200" dirty="0"/>
              <a:t>Jak pomagać Jerzykom 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       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314325" y="66675"/>
            <a:ext cx="10780714" cy="6562725"/>
          </a:xfrm>
        </p:spPr>
        <p:txBody>
          <a:bodyPr rtlCol="0">
            <a:normAutofit lnSpcReduction="10000"/>
          </a:bodyPr>
          <a:lstStyle/>
          <a:p>
            <a:pPr marL="0" lvl="0" indent="0" algn="just">
              <a:buNone/>
            </a:pP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             </a:t>
            </a:r>
          </a:p>
          <a:p>
            <a:pPr algn="just"/>
            <a:r>
              <a:rPr lang="pl-PL" dirty="0"/>
              <a:t>Obecnie największym wrogiem jerzyków są </a:t>
            </a:r>
            <a:r>
              <a:rPr lang="pl-PL" b="1" dirty="0"/>
              <a:t>ludzie</a:t>
            </a:r>
            <a:r>
              <a:rPr lang="pl-PL" dirty="0"/>
              <a:t> – </a:t>
            </a:r>
            <a:r>
              <a:rPr lang="pl-PL" b="1" dirty="0"/>
              <a:t>ci, którzy nie przestrzegają</a:t>
            </a:r>
            <a:r>
              <a:rPr lang="pl-PL" dirty="0"/>
              <a:t> </a:t>
            </a:r>
            <a:r>
              <a:rPr lang="pl-PL" b="1" dirty="0"/>
              <a:t>obowiązującego prawa.</a:t>
            </a:r>
            <a:r>
              <a:rPr lang="pl-PL" dirty="0"/>
              <a:t> Jerzyki są gatunkiem ściśle chronionym: a zatem chroniony jest dorosły ptak, jego pisklę i jego gniazdo czyli siedlisko. I to w całym, a przecież tak krótkim, okresie pobytu w Polsce. To tylko około 100 dni.</a:t>
            </a:r>
          </a:p>
          <a:p>
            <a:pPr algn="just"/>
            <a:r>
              <a:rPr lang="pl-PL" dirty="0"/>
              <a:t>A jak przedstawia się prawny status tego niezwykłego ptaka?</a:t>
            </a:r>
          </a:p>
          <a:p>
            <a:pPr algn="just"/>
            <a:r>
              <a:rPr lang="pl-PL" dirty="0"/>
              <a:t>Podstawą wszystkich ustaw i rozporządzeń jest Prawo Ochrony Środowiska przyjęte w ustawie z dnia 27 kwietnia 2001 r.</a:t>
            </a:r>
          </a:p>
          <a:p>
            <a:pPr algn="just"/>
            <a:r>
              <a:rPr lang="pl-PL" b="1" dirty="0"/>
              <a:t>Prawo to obowiązuje wszystkie podmioty i każdego obywatela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pl-PL" dirty="0"/>
              <a:t>Art. 6 pkt.1 Kto podejmuje działalność mogącą negatywnie oddziaływać na </a:t>
            </a:r>
            <a:r>
              <a:rPr lang="pl-PL" b="1" dirty="0"/>
              <a:t>środowisko</a:t>
            </a:r>
            <a:r>
              <a:rPr lang="pl-PL" dirty="0"/>
              <a:t>, jest obowiązany do zapobiegania temu oddziaływaniu</a:t>
            </a:r>
          </a:p>
          <a:p>
            <a:pPr algn="just">
              <a:lnSpc>
                <a:spcPct val="16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pl-PL" altLang="pl-PL" b="1" dirty="0">
              <a:cs typeface="Times New Roman" panose="02020603050405020304" pitchFamily="18" charset="0"/>
            </a:endParaRPr>
          </a:p>
          <a:p>
            <a:pPr lvl="0" algn="just"/>
            <a:endParaRPr lang="pl-PL" b="1" dirty="0"/>
          </a:p>
          <a:p>
            <a:pPr algn="just" rtl="0"/>
            <a:endParaRPr lang="pl-PL" dirty="0" err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C1A171E-2B7E-49AE-9F4D-B18907A9DFC3}"/>
              </a:ext>
            </a:extLst>
          </p:cNvPr>
          <p:cNvSpPr txBox="1"/>
          <p:nvPr/>
        </p:nvSpPr>
        <p:spPr>
          <a:xfrm>
            <a:off x="5730081" y="1885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28087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pomagać Jerzykom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Mieć wiedzę o siedliskach jerzyków w Twoim mieście</a:t>
            </a:r>
          </a:p>
          <a:p>
            <a:r>
              <a:rPr lang="pl-PL" dirty="0"/>
              <a:t>Nie niszczyć istniejących siedlisk</a:t>
            </a:r>
          </a:p>
          <a:p>
            <a:r>
              <a:rPr lang="pl-PL" dirty="0"/>
              <a:t>W okresie lęgowym jerzyków nie wykonywać remontów i ocieplania tej strony budynków, w której są siedliska jerzyków– to tylko 100 dni</a:t>
            </a:r>
          </a:p>
          <a:p>
            <a:r>
              <a:rPr lang="pl-PL" dirty="0"/>
              <a:t>Zawsze przywracać siedliska zniszczone podczas remontów</a:t>
            </a:r>
          </a:p>
          <a:p>
            <a:r>
              <a:rPr lang="pl-PL" dirty="0"/>
              <a:t>W nowych budynkach projektować siedliska dla jerzyków</a:t>
            </a:r>
          </a:p>
          <a:p>
            <a:r>
              <a:rPr lang="pl-PL" dirty="0"/>
              <a:t>Pamiętać o czyszczeniu i konserwacji istniejących siedlisk jerzyków  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DC6D80F-C954-42B5-A312-15D78C00CB55}"/>
              </a:ext>
            </a:extLst>
          </p:cNvPr>
          <p:cNvSpPr txBox="1"/>
          <p:nvPr/>
        </p:nvSpPr>
        <p:spPr>
          <a:xfrm>
            <a:off x="5843672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32574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5249" y="142876"/>
            <a:ext cx="11487151" cy="98107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3200" dirty="0"/>
              <a:t>Jak pomagać Jerzykom 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       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314325" y="-142875"/>
            <a:ext cx="10780714" cy="6857999"/>
          </a:xfrm>
        </p:spPr>
        <p:txBody>
          <a:bodyPr rtlCol="0">
            <a:normAutofit/>
          </a:bodyPr>
          <a:lstStyle/>
          <a:p>
            <a:pPr marL="0" lvl="0" indent="0">
              <a:buNone/>
            </a:pP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             </a:t>
            </a:r>
          </a:p>
          <a:p>
            <a:r>
              <a:rPr lang="pl-PL" sz="2200" dirty="0"/>
              <a:t>Zgodnie z interpretacją Ministerstwa Środowiska wydaną w związku z zapytaniami organizacji ekologicznych, zakaz niszczenia siedlisk gatunków zwierząt podlegających ochronie prawnej jednoznacznie dotyczy również jerzyków gnieżdżących się w budynkach, a w szczególności w stropodachach, które uznane zostały za podstawowe siedliska jerzyków w Polsce. </a:t>
            </a:r>
          </a:p>
          <a:p>
            <a:r>
              <a:rPr lang="pl-PL" sz="2200" dirty="0"/>
              <a:t>(Stropodach – </a:t>
            </a:r>
            <a:r>
              <a:rPr lang="pl-PL" sz="2200" dirty="0">
                <a:hlinkClick r:id="rId2" tooltip="Strop (budownictwo)"/>
              </a:rPr>
              <a:t>strop</a:t>
            </a:r>
            <a:r>
              <a:rPr lang="pl-PL" sz="2200" dirty="0"/>
              <a:t> nad ostatnią kondygnacją budynku, który spełnia jednocześnie rolę </a:t>
            </a:r>
            <a:r>
              <a:rPr lang="pl-PL" sz="2200" dirty="0">
                <a:hlinkClick r:id="rId3" tooltip="Dach"/>
              </a:rPr>
              <a:t>dachu</a:t>
            </a:r>
            <a:r>
              <a:rPr lang="pl-PL" sz="2200" dirty="0"/>
              <a:t>; jest to dach płaski. Cechą charakterystyczną takiego rozwiązania jest brak </a:t>
            </a:r>
            <a:r>
              <a:rPr lang="pl-PL" sz="2200" dirty="0">
                <a:hlinkClick r:id="rId4" tooltip="Poddasze"/>
              </a:rPr>
              <a:t>poddasza</a:t>
            </a:r>
            <a:r>
              <a:rPr lang="pl-PL" sz="2200" dirty="0"/>
              <a:t>. Ze względów konstrukcyjnych i fizycznych (układ warstw) stropodachy dzielimy na:</a:t>
            </a:r>
          </a:p>
          <a:p>
            <a:pPr lvl="0"/>
            <a:r>
              <a:rPr lang="pl-PL" sz="2200" dirty="0"/>
              <a:t>stropodachy wentylowane – uważane za poprawne rozwiązanie dla budownictwa mieszkaniowego</a:t>
            </a:r>
          </a:p>
          <a:p>
            <a:pPr lvl="0"/>
            <a:r>
              <a:rPr lang="pl-PL" sz="2200" dirty="0"/>
              <a:t>stropodachy pełne – stosowane częściej w budownictwie przemysłowym. Źródło: </a:t>
            </a:r>
            <a:r>
              <a:rPr lang="pl-PL" sz="2200" u="sng" dirty="0">
                <a:hlinkClick r:id="rId5"/>
              </a:rPr>
              <a:t>https://pl.wikipedia.org/wiki/Stropodach</a:t>
            </a:r>
            <a:r>
              <a:rPr lang="pl-PL" sz="2200" dirty="0"/>
              <a:t> - dostęp 12-01-2020)</a:t>
            </a:r>
          </a:p>
          <a:p>
            <a:pPr>
              <a:lnSpc>
                <a:spcPct val="16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endParaRPr lang="pl-PL" altLang="pl-PL" b="1" dirty="0">
              <a:cs typeface="Times New Roman" panose="02020603050405020304" pitchFamily="18" charset="0"/>
            </a:endParaRPr>
          </a:p>
          <a:p>
            <a:pPr lvl="0"/>
            <a:endParaRPr lang="pl-PL" b="1" dirty="0"/>
          </a:p>
          <a:p>
            <a:pPr rtl="0"/>
            <a:endParaRPr lang="pl-PL" dirty="0" err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C45DB06-45A2-4E8E-ADCD-58DF1940A1DB}"/>
              </a:ext>
            </a:extLst>
          </p:cNvPr>
          <p:cNvSpPr txBox="1"/>
          <p:nvPr/>
        </p:nvSpPr>
        <p:spPr>
          <a:xfrm>
            <a:off x="5838824" y="927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2342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066214" y="152400"/>
            <a:ext cx="2994024" cy="1162050"/>
          </a:xfrm>
        </p:spPr>
        <p:txBody>
          <a:bodyPr rtlCol="0">
            <a:normAutofit/>
          </a:bodyPr>
          <a:lstStyle/>
          <a:p>
            <a:pPr algn="ctr" rtl="0"/>
            <a:r>
              <a:rPr lang="pl-PL" dirty="0"/>
              <a:t>Tworzenie siedlisk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przykłady  </a:t>
            </a:r>
            <a:endParaRPr lang="pl" dirty="0"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xmlns="" id="{EFE1E33E-20B5-4085-8AAA-2E7493F7AD5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>
          <a:xfrm>
            <a:off x="876300" y="753492"/>
            <a:ext cx="3901495" cy="5240907"/>
          </a:xfrm>
        </p:spPr>
      </p:pic>
      <p:sp>
        <p:nvSpPr>
          <p:cNvPr id="10" name="Symbol zastępczy tekstu 9"/>
          <p:cNvSpPr>
            <a:spLocks noGrp="1"/>
          </p:cNvSpPr>
          <p:nvPr>
            <p:ph type="body" sz="half" idx="21"/>
          </p:nvPr>
        </p:nvSpPr>
        <p:spPr>
          <a:xfrm>
            <a:off x="9066213" y="1419226"/>
            <a:ext cx="2811461" cy="496252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l-PL" dirty="0"/>
              <a:t>Skrzynki lęgowe wbudowane w warstwę </a:t>
            </a:r>
            <a:r>
              <a:rPr lang="pl-PL" dirty="0" err="1"/>
              <a:t>ocieplajacą</a:t>
            </a:r>
            <a:endParaRPr lang="pl-PL" dirty="0"/>
          </a:p>
          <a:p>
            <a:pPr rtl="0"/>
            <a:r>
              <a:rPr lang="pl-PL" dirty="0"/>
              <a:t>Otwory </a:t>
            </a:r>
            <a:r>
              <a:rPr lang="pl-PL" dirty="0" err="1"/>
              <a:t>maczulcowe</a:t>
            </a:r>
            <a:r>
              <a:rPr lang="pl-PL" dirty="0"/>
              <a:t> w budowlach zabytkowych dostosowane do wielkości jerzyka (50 x 50 mm)</a:t>
            </a:r>
          </a:p>
          <a:p>
            <a:pPr rtl="0"/>
            <a:r>
              <a:rPr lang="pl-PL" dirty="0"/>
              <a:t>Skrzynki lęgowe umieszczone na ścianie budynku</a:t>
            </a:r>
          </a:p>
          <a:p>
            <a:pPr rtl="0"/>
            <a:r>
              <a:rPr lang="pl-PL" dirty="0"/>
              <a:t>Otwory wlotowe do stropodachu (jeżeli nie został on wypełniony substancją </a:t>
            </a:r>
            <a:r>
              <a:rPr lang="pl-PL" dirty="0" err="1"/>
              <a:t>ocieplajacą</a:t>
            </a:r>
            <a:r>
              <a:rPr lang="pl-PL" dirty="0"/>
              <a:t>)</a:t>
            </a:r>
          </a:p>
          <a:p>
            <a:pPr rtl="0"/>
            <a:r>
              <a:rPr lang="pl-PL" dirty="0"/>
              <a:t>W nowych budynkach specjalne elementy ceramiczne lub betonowe</a:t>
            </a:r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xmlns="" id="{C7A10C91-82B7-4862-BD71-94018C4FE0F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1175"/>
          <a:stretch>
            <a:fillRect/>
          </a:stretch>
        </p:blipFill>
        <p:spPr/>
      </p:pic>
      <p:pic>
        <p:nvPicPr>
          <p:cNvPr id="4" name="Symbol zastępczy obrazu 3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1534308-E25B-413A-81FD-7D3BFFBF63F3}"/>
              </a:ext>
            </a:extLst>
          </p:cNvPr>
          <p:cNvSpPr txBox="1"/>
          <p:nvPr/>
        </p:nvSpPr>
        <p:spPr>
          <a:xfrm>
            <a:off x="265832" y="160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5249" y="142876"/>
            <a:ext cx="11487151" cy="98107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3200" dirty="0"/>
              <a:t>Jak pomagać Jerzykom 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       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403224" y="787400"/>
            <a:ext cx="10798175" cy="5397500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/>
              <a:t> Korzystać z istniejącego i obowiązującego prawa, a więc</a:t>
            </a:r>
            <a:r>
              <a:rPr lang="pl-PL" sz="2000" dirty="0"/>
              <a:t>:</a:t>
            </a:r>
          </a:p>
          <a:p>
            <a:pPr marL="0" indent="0" algn="ctr">
              <a:buNone/>
            </a:pPr>
            <a:r>
              <a:rPr lang="pl-PL" b="1" dirty="0"/>
              <a:t> </a:t>
            </a:r>
            <a:r>
              <a:rPr lang="pl-PL" sz="2000" dirty="0"/>
              <a:t>Prawo Ochrony Środowiska z dnia 27 kwietnia 2002 r.  (Dz. U. Nr. 62 poz.622) </a:t>
            </a:r>
          </a:p>
          <a:p>
            <a:pPr marL="0" indent="0" algn="ctr">
              <a:buNone/>
            </a:pPr>
            <a:r>
              <a:rPr lang="pl-PL" sz="2000" dirty="0"/>
              <a:t> Ustawa z dnia 16 kwietnia 2004 r. o ochronie przyrody (Dz. U. Nr 92,    poz.880, z </a:t>
            </a:r>
            <a:r>
              <a:rPr lang="pl-PL" sz="2000" dirty="0" err="1"/>
              <a:t>późn</a:t>
            </a:r>
            <a:r>
              <a:rPr lang="pl-PL" sz="2000" dirty="0"/>
              <a:t>. zm.)</a:t>
            </a:r>
          </a:p>
          <a:p>
            <a:pPr marL="0" indent="0" algn="ctr">
              <a:buNone/>
            </a:pPr>
            <a:r>
              <a:rPr lang="pl-PL" sz="2000" dirty="0"/>
              <a:t>  Rozporządzenia Ministra Środowiska z dnia 28 września 2004 r. w sprawie   gatunków dziko występujących zwierząt (Dz. U. Nr 220, poz. 2237)</a:t>
            </a:r>
          </a:p>
          <a:p>
            <a:pPr marL="0" indent="0" algn="ctr">
              <a:buNone/>
            </a:pPr>
            <a:r>
              <a:rPr lang="pl-PL" sz="2000" dirty="0"/>
              <a:t>Ustawa z dnia 13 kwietnia 2007 r. o zapobieganiu szkodom w środowisku i ich naprawie (Dz. U. Nr. 75 poz. 493)</a:t>
            </a:r>
          </a:p>
          <a:p>
            <a:pPr marL="0" indent="0" algn="ctr">
              <a:buNone/>
            </a:pPr>
            <a:r>
              <a:rPr lang="pl-PL" sz="2000" dirty="0"/>
              <a:t>  Ustawa z dnia 3 października 2008 o udostępnianiu informacji o stanie środowiska (Dz. U. 199 poz. 1227)</a:t>
            </a:r>
          </a:p>
          <a:p>
            <a:pPr marL="0" indent="0" algn="ctr">
              <a:buNone/>
            </a:pPr>
            <a:r>
              <a:rPr lang="pl-PL" sz="2000" dirty="0"/>
              <a:t>Ustawa z dnia 6 czerwca 1997 r. Kodeks karny                                    </a:t>
            </a:r>
          </a:p>
          <a:p>
            <a:pPr marL="0" indent="0" algn="ctr">
              <a:buNone/>
            </a:pPr>
            <a:r>
              <a:rPr lang="pl-PL" sz="2000" b="1" dirty="0"/>
              <a:t>art. 181</a:t>
            </a:r>
          </a:p>
          <a:p>
            <a:pPr marL="0" indent="0">
              <a:buNone/>
            </a:pPr>
            <a:r>
              <a:rPr lang="pl-PL" sz="2000" dirty="0"/>
              <a:t>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5F142C7-7158-452E-8FF7-355F1A99EB89}"/>
              </a:ext>
            </a:extLst>
          </p:cNvPr>
          <p:cNvSpPr txBox="1"/>
          <p:nvPr/>
        </p:nvSpPr>
        <p:spPr>
          <a:xfrm>
            <a:off x="5838824" y="958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5458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5249" y="142876"/>
            <a:ext cx="11487151" cy="98107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3200" dirty="0"/>
              <a:t>Jak pomagać Jerzykom 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       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314325" y="704850"/>
            <a:ext cx="10780714" cy="6010274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Art. 9.</a:t>
            </a:r>
            <a:r>
              <a:rPr lang="pl-PL" sz="2000" dirty="0"/>
              <a:t> Rozporządzenia Ministra Środowiska z dnia 28 września 2004 r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1. W przypadkach </a:t>
            </a:r>
            <a:r>
              <a:rPr lang="pl-PL" sz="2000" b="1" u="sng" dirty="0"/>
              <a:t>szczególnie uzasadnionych</a:t>
            </a:r>
            <a:r>
              <a:rPr lang="pl-PL" sz="2000" dirty="0"/>
              <a:t> dopuszcza się odstępstwo od przepisów techniczno-budowlanych, o których mowa w art. 7. Odstępstwo nie może powodować zagrożenia życia ludzi lub bezpieczeństwa mienia, a w stosunku do obiektów, o których mowa w art. 5 ust. 1 pkt. 4 – ograniczenia dostępności dla osób niepełnosprawnych oraz nie powinno powodować pogorszenia warunków zdrowotno-sanitarnych i użytkowych, a także stanu środowiska, po spełnieniu określonych warunków zamiennych.</a:t>
            </a:r>
          </a:p>
          <a:p>
            <a:pPr marL="0" lvl="0" indent="0">
              <a:lnSpc>
                <a:spcPct val="120000"/>
              </a:lnSpc>
              <a:buNone/>
            </a:pPr>
            <a:endParaRPr lang="pl-PL" dirty="0" err="1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A4C9C2A-C60B-45D8-A5B0-9D27E00EAA41}"/>
              </a:ext>
            </a:extLst>
          </p:cNvPr>
          <p:cNvSpPr txBox="1"/>
          <p:nvPr/>
        </p:nvSpPr>
        <p:spPr>
          <a:xfrm>
            <a:off x="5704682" y="1428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10685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2200" y="1663700"/>
            <a:ext cx="7491415" cy="2654300"/>
          </a:xfrm>
        </p:spPr>
        <p:txBody>
          <a:bodyPr rtlCol="0">
            <a:noAutofit/>
          </a:bodyPr>
          <a:lstStyle/>
          <a:p>
            <a:pPr algn="ctr" rtl="0"/>
            <a:r>
              <a:rPr lang="pl-PL" sz="2400" dirty="0"/>
              <a:t>Przygotowane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przez Magdalenę Stanecką na podstawie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 materiałów  i doświadczenia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Adama </a:t>
            </a:r>
            <a:r>
              <a:rPr lang="pl-PL" sz="2400" dirty="0" err="1"/>
              <a:t>Gatniejewskiego</a:t>
            </a:r>
            <a:endParaRPr lang="pl" sz="2400" b="1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947532" y="4683760"/>
            <a:ext cx="7176080" cy="1349050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pl-PL" sz="20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www.jerzykiwpolsce.pl</a:t>
            </a:r>
            <a:endParaRPr lang="pl-PL" sz="2000" b="1" dirty="0">
              <a:solidFill>
                <a:srgbClr val="0070C0"/>
              </a:solidFill>
            </a:endParaRPr>
          </a:p>
          <a:p>
            <a:pPr rtl="0"/>
            <a:endParaRPr lang="pl-PL" sz="2000" dirty="0"/>
          </a:p>
          <a:p>
            <a:pPr rtl="0"/>
            <a:r>
              <a:rPr lang="pl-PL" sz="2000" dirty="0"/>
              <a:t>         E-mail: </a:t>
            </a:r>
            <a:r>
              <a:rPr lang="pl-PL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jerzykiwpolsce@gmail.com</a:t>
            </a:r>
            <a:endParaRPr lang="pl-PL" sz="2000" b="1" dirty="0">
              <a:solidFill>
                <a:srgbClr val="0070C0"/>
              </a:solidFill>
            </a:endParaRPr>
          </a:p>
          <a:p>
            <a:pPr rtl="0"/>
            <a:endParaRPr lang="pl-PL" sz="2000" b="1" dirty="0">
              <a:solidFill>
                <a:srgbClr val="0070C0"/>
              </a:solidFill>
            </a:endParaRPr>
          </a:p>
          <a:p>
            <a:pPr rtl="0"/>
            <a:r>
              <a:rPr lang="pl-PL" sz="2000" b="1" dirty="0">
                <a:solidFill>
                  <a:srgbClr val="0070C0"/>
                </a:solidFill>
              </a:rPr>
              <a:t>                   </a:t>
            </a:r>
            <a:r>
              <a:rPr lang="pl-PL" sz="2000" b="1" dirty="0"/>
              <a:t>Jerzyki w Polsce</a:t>
            </a:r>
            <a:endParaRPr lang="en-US" sz="20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AC2C9F6-5AB8-405E-BCDF-14142D852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34" y="83913"/>
            <a:ext cx="3925229" cy="17448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353A6A8-1F09-40F2-AF4B-439E3A7E2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20" y="5521711"/>
            <a:ext cx="511099" cy="5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1520" y="1645920"/>
            <a:ext cx="7917180" cy="2895600"/>
          </a:xfrm>
        </p:spPr>
        <p:txBody>
          <a:bodyPr rtlCol="0">
            <a:normAutofit/>
          </a:bodyPr>
          <a:lstStyle/>
          <a:p>
            <a:pPr algn="ctr"/>
            <a:r>
              <a:rPr lang="pl-PL" sz="2200" dirty="0"/>
              <a:t>Dziękujemy za uwagę </a:t>
            </a:r>
            <a:r>
              <a:rPr lang="pl-PL" sz="2200" dirty="0">
                <a:sym typeface="Wingdings" panose="05000000000000000000" pitchFamily="2" charset="2"/>
              </a:rPr>
              <a:t></a:t>
            </a:r>
            <a:br>
              <a:rPr lang="pl-PL" sz="2200" dirty="0">
                <a:sym typeface="Wingdings" panose="05000000000000000000" pitchFamily="2" charset="2"/>
              </a:rPr>
            </a:br>
            <a:r>
              <a:rPr lang="pl-PL" sz="2200" dirty="0">
                <a:sym typeface="Wingdings" panose="05000000000000000000" pitchFamily="2" charset="2"/>
              </a:rPr>
              <a:t/>
            </a:r>
            <a:br>
              <a:rPr lang="pl-PL" sz="2200" dirty="0">
                <a:sym typeface="Wingdings" panose="05000000000000000000" pitchFamily="2" charset="2"/>
              </a:rPr>
            </a:br>
            <a:r>
              <a:rPr lang="pl-PL" sz="2200" dirty="0">
                <a:sym typeface="Wingdings" panose="05000000000000000000" pitchFamily="2" charset="2"/>
              </a:rPr>
              <a:t>zapraszamy na krótki film</a:t>
            </a:r>
            <a:br>
              <a:rPr lang="pl-PL" sz="2200" dirty="0">
                <a:sym typeface="Wingdings" panose="05000000000000000000" pitchFamily="2" charset="2"/>
              </a:rPr>
            </a:br>
            <a:r>
              <a:rPr lang="pl-PL" sz="2200" dirty="0">
                <a:sym typeface="Wingdings" panose="05000000000000000000" pitchFamily="2" charset="2"/>
              </a:rPr>
              <a:t/>
            </a:r>
            <a:br>
              <a:rPr lang="pl-PL" sz="2200" dirty="0">
                <a:sym typeface="Wingdings" panose="05000000000000000000" pitchFamily="2" charset="2"/>
              </a:rPr>
            </a:br>
            <a:r>
              <a:rPr lang="pl-PL" sz="2200" dirty="0">
                <a:sym typeface="Wingdings" panose="05000000000000000000" pitchFamily="2" charset="2"/>
              </a:rPr>
              <a:t>zachęcamy do przeczytania książki </a:t>
            </a:r>
            <a:br>
              <a:rPr lang="pl-PL" sz="2200" dirty="0">
                <a:sym typeface="Wingdings" panose="05000000000000000000" pitchFamily="2" charset="2"/>
              </a:rPr>
            </a:br>
            <a:r>
              <a:rPr lang="pl-PL" sz="2200" dirty="0">
                <a:sym typeface="Wingdings" panose="05000000000000000000" pitchFamily="2" charset="2"/>
              </a:rPr>
              <a:t/>
            </a:r>
            <a:br>
              <a:rPr lang="pl-PL" sz="2200" dirty="0">
                <a:sym typeface="Wingdings" panose="05000000000000000000" pitchFamily="2" charset="2"/>
              </a:rPr>
            </a:br>
            <a:r>
              <a:rPr lang="pl-PL" sz="2200" b="1" dirty="0">
                <a:sym typeface="Wingdings" panose="05000000000000000000" pitchFamily="2" charset="2"/>
              </a:rPr>
              <a:t>„Mój przyjaciel Jerzyk” </a:t>
            </a:r>
            <a:r>
              <a:rPr lang="pl-PL" sz="2200" dirty="0">
                <a:sym typeface="Wingdings" panose="05000000000000000000" pitchFamily="2" charset="2"/>
              </a:rPr>
              <a:t>Dorota Krzowska-Ważna</a:t>
            </a:r>
            <a:r>
              <a:rPr lang="pl-PL" sz="3200" dirty="0">
                <a:sym typeface="Wingdings" panose="05000000000000000000" pitchFamily="2" charset="2"/>
              </a:rPr>
              <a:t/>
            </a:r>
            <a:br>
              <a:rPr lang="pl-PL" sz="3200" dirty="0">
                <a:sym typeface="Wingdings" panose="05000000000000000000" pitchFamily="2" charset="2"/>
              </a:rPr>
            </a:br>
            <a:endParaRPr lang="pl" sz="320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947532" y="4204008"/>
            <a:ext cx="7176080" cy="1828801"/>
          </a:xfrm>
        </p:spPr>
        <p:txBody>
          <a:bodyPr rtlCol="0">
            <a:normAutofit lnSpcReduction="10000"/>
          </a:bodyPr>
          <a:lstStyle/>
          <a:p>
            <a:pPr algn="ctr" rtl="0"/>
            <a:endParaRPr lang="pl-PL" sz="2000" b="1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 rtl="0"/>
            <a:r>
              <a:rPr lang="pl-PL" sz="20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www.jerzykiwpolsce.pl</a:t>
            </a:r>
            <a:endParaRPr lang="pl-PL" sz="2000" b="1" dirty="0">
              <a:solidFill>
                <a:srgbClr val="0070C0"/>
              </a:solidFill>
            </a:endParaRPr>
          </a:p>
          <a:p>
            <a:pPr rtl="0"/>
            <a:endParaRPr lang="pl-PL" sz="2000" dirty="0"/>
          </a:p>
          <a:p>
            <a:pPr rtl="0"/>
            <a:r>
              <a:rPr lang="pl-PL" sz="2000" dirty="0"/>
              <a:t>          E-mail: </a:t>
            </a:r>
            <a:r>
              <a:rPr lang="pl-PL" sz="2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jerzykiwpolsce@gmail.com</a:t>
            </a:r>
            <a:endParaRPr lang="pl-PL" sz="2000" b="1" dirty="0">
              <a:solidFill>
                <a:srgbClr val="0070C0"/>
              </a:solidFill>
            </a:endParaRPr>
          </a:p>
          <a:p>
            <a:pPr rtl="0"/>
            <a:endParaRPr lang="pl-PL" sz="2000" b="1" dirty="0">
              <a:solidFill>
                <a:srgbClr val="0070C0"/>
              </a:solidFill>
            </a:endParaRPr>
          </a:p>
          <a:p>
            <a:pPr rtl="0"/>
            <a:r>
              <a:rPr lang="pl-PL" sz="2000" b="1" dirty="0">
                <a:solidFill>
                  <a:srgbClr val="0070C0"/>
                </a:solidFill>
              </a:rPr>
              <a:t>                     </a:t>
            </a:r>
            <a:r>
              <a:rPr lang="pl-PL" sz="2000" b="1" dirty="0"/>
              <a:t>Jerzyki w Polsce</a:t>
            </a:r>
            <a:endParaRPr lang="en-US" sz="20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AC2C9F6-5AB8-405E-BCDF-14142D852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34" y="83913"/>
            <a:ext cx="3925229" cy="17448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353A6A8-1F09-40F2-AF4B-439E3A7E2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80" y="5430270"/>
            <a:ext cx="511099" cy="5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381000" y="76200"/>
            <a:ext cx="10742614" cy="69532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MÓJ PRZYJACIEL JERZYK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495300" y="535259"/>
            <a:ext cx="10628314" cy="6141766"/>
          </a:xfrm>
        </p:spPr>
        <p:txBody>
          <a:bodyPr numCol="2" rtlCol="0">
            <a:noAutofit/>
          </a:bodyPr>
          <a:lstStyle/>
          <a:p>
            <a:pPr fontAlgn="base"/>
            <a:r>
              <a:rPr lang="pl-PL" sz="1800" b="1" dirty="0">
                <a:hlinkClick r:id="rId2"/>
              </a:rPr>
              <a:t>Jeżyk i jerzyk</a:t>
            </a:r>
            <a:endParaRPr lang="pl-PL" sz="1800" b="1" dirty="0"/>
          </a:p>
          <a:p>
            <a:pPr marL="0" indent="0" fontAlgn="base">
              <a:buNone/>
            </a:pPr>
            <a:r>
              <a:rPr lang="pl-PL" sz="1700" b="1" dirty="0"/>
              <a:t>Spotkał pan jeżyk jerzyka</a:t>
            </a:r>
            <a:br>
              <a:rPr lang="pl-PL" sz="1700" b="1" dirty="0"/>
            </a:br>
            <a:r>
              <a:rPr lang="pl-PL" sz="1700" b="1" dirty="0"/>
              <a:t>I o zdrowie grzecznie pyta:</a:t>
            </a:r>
            <a:br>
              <a:rPr lang="pl-PL" sz="1700" b="1" dirty="0"/>
            </a:br>
            <a:r>
              <a:rPr lang="pl-PL" sz="1700" b="1" dirty="0"/>
              <a:t>"Co u Pana, panie Jerzy,</a:t>
            </a:r>
            <a:br>
              <a:rPr lang="pl-PL" sz="1700" b="1" dirty="0"/>
            </a:br>
            <a:r>
              <a:rPr lang="pl-PL" sz="1700" b="1" dirty="0"/>
              <a:t>Jak tam mieszka się na wieży?„</a:t>
            </a:r>
          </a:p>
          <a:p>
            <a:pPr marL="0" indent="0" fontAlgn="base">
              <a:buNone/>
            </a:pPr>
            <a:r>
              <a:rPr lang="pl-PL" sz="1700" b="1" dirty="0"/>
              <a:t/>
            </a:r>
            <a:br>
              <a:rPr lang="pl-PL" sz="1700" b="1" dirty="0"/>
            </a:br>
            <a:r>
              <a:rPr lang="pl-PL" sz="1700" b="1" dirty="0"/>
              <a:t>"A, dziękuję, nie narzekam,</a:t>
            </a:r>
            <a:br>
              <a:rPr lang="pl-PL" sz="1700" b="1" dirty="0"/>
            </a:br>
            <a:r>
              <a:rPr lang="pl-PL" sz="1700" b="1" dirty="0"/>
              <a:t>Piękny widok mam z daleka,</a:t>
            </a:r>
            <a:br>
              <a:rPr lang="pl-PL" sz="1700" b="1" dirty="0"/>
            </a:br>
            <a:r>
              <a:rPr lang="pl-PL" sz="1700" b="1" dirty="0"/>
              <a:t>Świat podziwiam kolorowy,</a:t>
            </a:r>
            <a:br>
              <a:rPr lang="pl-PL" sz="1700" b="1" dirty="0"/>
            </a:br>
            <a:r>
              <a:rPr lang="pl-PL" sz="1700" b="1" dirty="0"/>
              <a:t>Domek zbudowałem nowy.</a:t>
            </a:r>
            <a:br>
              <a:rPr lang="pl-PL" sz="1700" b="1" dirty="0"/>
            </a:br>
            <a:endParaRPr lang="pl-PL" sz="1700" b="1" dirty="0"/>
          </a:p>
          <a:p>
            <a:pPr marL="0" indent="0" fontAlgn="base">
              <a:buNone/>
            </a:pPr>
            <a:r>
              <a:rPr lang="pl-PL" sz="1700" b="1" dirty="0"/>
              <a:t>Pan tylko w ogrodzie siedzi,</a:t>
            </a:r>
            <a:br>
              <a:rPr lang="pl-PL" sz="1700" b="1" dirty="0"/>
            </a:br>
            <a:r>
              <a:rPr lang="pl-PL" sz="1700" b="1" dirty="0"/>
              <a:t>Może by mnie Pan odwiedził?"</a:t>
            </a:r>
            <a:br>
              <a:rPr lang="pl-PL" sz="1700" b="1" dirty="0"/>
            </a:br>
            <a:endParaRPr lang="pl-PL" sz="1700" b="1" dirty="0"/>
          </a:p>
          <a:p>
            <a:pPr marL="0" indent="0" fontAlgn="base">
              <a:buNone/>
            </a:pPr>
            <a:r>
              <a:rPr lang="pl-PL" sz="1700" b="1" dirty="0"/>
              <a:t>Jeżyk na to: "Trudna sprawa,</a:t>
            </a:r>
            <a:br>
              <a:rPr lang="pl-PL" sz="1700" b="1" dirty="0"/>
            </a:br>
            <a:r>
              <a:rPr lang="pl-PL" sz="1700" b="1" dirty="0"/>
              <a:t>Bo daleka to wyprawa.</a:t>
            </a:r>
            <a:br>
              <a:rPr lang="pl-PL" sz="1700" b="1" dirty="0"/>
            </a:br>
            <a:r>
              <a:rPr lang="pl-PL" sz="1700" b="1" dirty="0"/>
              <a:t>Za wysokie dla mnie schody.</a:t>
            </a:r>
            <a:br>
              <a:rPr lang="pl-PL" sz="1700" b="1" dirty="0"/>
            </a:br>
            <a:r>
              <a:rPr lang="pl-PL" sz="1700" b="1" dirty="0"/>
              <a:t>Już nie jestem taki młody."</a:t>
            </a:r>
            <a:br>
              <a:rPr lang="pl-PL" sz="1700" b="1" dirty="0"/>
            </a:br>
            <a:endParaRPr lang="pl-PL" sz="1700" b="1" dirty="0"/>
          </a:p>
          <a:p>
            <a:pPr marL="0" indent="0" fontAlgn="base">
              <a:buNone/>
            </a:pPr>
            <a:endParaRPr lang="pl-PL" sz="1700" b="1" dirty="0"/>
          </a:p>
          <a:p>
            <a:pPr marL="0" indent="0" fontAlgn="base">
              <a:buNone/>
            </a:pPr>
            <a:endParaRPr lang="pl-PL" sz="1700" b="1" dirty="0"/>
          </a:p>
          <a:p>
            <a:pPr marL="0" indent="0" fontAlgn="base">
              <a:buNone/>
            </a:pPr>
            <a:r>
              <a:rPr lang="pl-PL" sz="1700" b="1" dirty="0"/>
              <a:t>"Nie o schodach mówię przecież,</a:t>
            </a:r>
            <a:br>
              <a:rPr lang="pl-PL" sz="1700" b="1" dirty="0"/>
            </a:br>
            <a:r>
              <a:rPr lang="pl-PL" sz="1700" b="1" dirty="0"/>
              <a:t>Zawsze możesz Pan przylecieć."</a:t>
            </a:r>
            <a:br>
              <a:rPr lang="pl-PL" sz="1700" b="1" dirty="0"/>
            </a:br>
            <a:r>
              <a:rPr lang="pl-PL" sz="1700" b="1" dirty="0"/>
              <a:t>"Ja przylecieć mam na wieżę?</a:t>
            </a:r>
            <a:br>
              <a:rPr lang="pl-PL" sz="1700" b="1" dirty="0"/>
            </a:br>
            <a:r>
              <a:rPr lang="pl-PL" sz="1700" b="1" dirty="0"/>
              <a:t>Co Pan mówi? Wprost nie wierzę.</a:t>
            </a:r>
            <a:br>
              <a:rPr lang="pl-PL" sz="1700" b="1" dirty="0"/>
            </a:br>
            <a:endParaRPr lang="pl-PL" sz="1700" b="1" dirty="0"/>
          </a:p>
          <a:p>
            <a:pPr marL="0" indent="0" fontAlgn="base">
              <a:buNone/>
            </a:pPr>
            <a:r>
              <a:rPr lang="pl-PL" sz="1700" b="1" dirty="0"/>
              <a:t>Informuję Pana Jurka:</a:t>
            </a:r>
            <a:br>
              <a:rPr lang="pl-PL" sz="1700" b="1" dirty="0"/>
            </a:br>
            <a:r>
              <a:rPr lang="pl-PL" sz="1700" b="1" dirty="0"/>
              <a:t>Ja mam kolce, a nie piórka</a:t>
            </a:r>
            <a:br>
              <a:rPr lang="pl-PL" sz="1700" b="1" dirty="0"/>
            </a:br>
            <a:r>
              <a:rPr lang="pl-PL" sz="1700" b="1" dirty="0"/>
              <a:t>I w powietrzu ja nie fruwam,</a:t>
            </a:r>
            <a:br>
              <a:rPr lang="pl-PL" sz="1700" b="1" dirty="0"/>
            </a:br>
            <a:r>
              <a:rPr lang="pl-PL" sz="1700" b="1" dirty="0"/>
              <a:t>Więc na wieżę się nie udam!"</a:t>
            </a:r>
            <a:br>
              <a:rPr lang="pl-PL" sz="1700" b="1" dirty="0"/>
            </a:br>
            <a:endParaRPr lang="pl-PL" sz="1700" b="1" dirty="0"/>
          </a:p>
          <a:p>
            <a:pPr marL="0" indent="0" fontAlgn="base">
              <a:buNone/>
            </a:pPr>
            <a:r>
              <a:rPr lang="pl-PL" sz="1700" b="1" dirty="0"/>
              <a:t>"Och, przepraszam, więc współczuję.</a:t>
            </a:r>
            <a:br>
              <a:rPr lang="pl-PL" sz="1700" b="1" dirty="0"/>
            </a:br>
            <a:r>
              <a:rPr lang="pl-PL" sz="1700" b="1" dirty="0"/>
              <a:t>Tylko niech mnie Pan nie kłuje."</a:t>
            </a:r>
            <a:br>
              <a:rPr lang="pl-PL" sz="1700" b="1" dirty="0"/>
            </a:br>
            <a:r>
              <a:rPr lang="pl-PL" sz="1700" b="1" dirty="0"/>
              <a:t>"Nie ma obaw, mój Kolego,</a:t>
            </a:r>
            <a:br>
              <a:rPr lang="pl-PL" sz="1700" b="1" dirty="0"/>
            </a:br>
            <a:r>
              <a:rPr lang="pl-PL" sz="1700" b="1" dirty="0"/>
              <a:t>Przecież kolce nie od tego.</a:t>
            </a:r>
            <a:br>
              <a:rPr lang="pl-PL" sz="1700" b="1" dirty="0"/>
            </a:br>
            <a:r>
              <a:rPr lang="pl-PL" sz="1700" b="1" dirty="0"/>
              <a:t>Do obrony służą one.</a:t>
            </a:r>
            <a:br>
              <a:rPr lang="pl-PL" sz="1700" b="1" dirty="0"/>
            </a:br>
            <a:r>
              <a:rPr lang="pl-PL" sz="1700" b="1" dirty="0"/>
              <a:t>Leć jerzyku w swoją stronę.”</a:t>
            </a:r>
          </a:p>
          <a:p>
            <a:pPr marL="0" indent="0" fontAlgn="base">
              <a:buNone/>
            </a:pP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err="1"/>
              <a:t>Fojerman</a:t>
            </a:r>
            <a:r>
              <a:rPr lang="pl-PL" sz="1400" b="1" dirty="0"/>
              <a:t>    </a:t>
            </a:r>
            <a:r>
              <a:rPr lang="pl-PL" sz="1000" dirty="0" err="1">
                <a:hlinkClick r:id="rId3"/>
              </a:rPr>
              <a:t>Żródło</a:t>
            </a:r>
            <a:r>
              <a:rPr lang="pl-PL" sz="1000" dirty="0">
                <a:hlinkClick r:id="rId3"/>
              </a:rPr>
              <a:t>: http://wiersze.kobieta.pl/wiersze/jezyk-jerzyk-357070?fbclid=IwAR3jFTsLdc6EZFKf7N2zyUoFjx_sMuppL2Op-KQZcSBWevuaAqR4wFcm0Q4</a:t>
            </a:r>
            <a:endParaRPr lang="pl-PL" sz="1000" b="1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7E2DA01-B498-4E41-B18C-A6E6FA48D1AE}"/>
              </a:ext>
            </a:extLst>
          </p:cNvPr>
          <p:cNvSpPr txBox="1"/>
          <p:nvPr/>
        </p:nvSpPr>
        <p:spPr>
          <a:xfrm>
            <a:off x="265832" y="180974"/>
            <a:ext cx="1170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19831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93587" cy="2103120"/>
          </a:xfrm>
        </p:spPr>
        <p:txBody>
          <a:bodyPr rtlCol="0">
            <a:normAutofit/>
          </a:bodyPr>
          <a:lstStyle/>
          <a:p>
            <a:r>
              <a:rPr lang="pl-PL" sz="2800" dirty="0"/>
              <a:t>Źródło - Mówią, że potrafi rysować : Dawid </a:t>
            </a:r>
            <a:r>
              <a:rPr lang="pl-PL" sz="2800" dirty="0" err="1"/>
              <a:t>Kilon</a:t>
            </a:r>
            <a:r>
              <a:rPr lang="pl-PL" sz="2800" dirty="0"/>
              <a:t>. </a:t>
            </a:r>
            <a:endParaRPr lang="pl" sz="280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pl" dirty="0"/>
              <a:t> </a:t>
            </a:r>
            <a:endParaRPr lang="en-US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xmlns="" id="{6A2EDF77-B4C8-496C-9A24-BC58BBEA3A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r="4771"/>
          <a:stretch>
            <a:fillRect/>
          </a:stretch>
        </p:blipFill>
        <p:spPr>
          <a:xfrm>
            <a:off x="836613" y="1005670"/>
            <a:ext cx="5976782" cy="4597525"/>
          </a:xfrm>
          <a:effectLst>
            <a:softEdge rad="190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4094CD-BF3C-427C-8F36-0E6595421E85}"/>
              </a:ext>
            </a:extLst>
          </p:cNvPr>
          <p:cNvSpPr txBox="1"/>
          <p:nvPr/>
        </p:nvSpPr>
        <p:spPr>
          <a:xfrm>
            <a:off x="5590477" y="2211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381000" y="304800"/>
            <a:ext cx="10742614" cy="666750"/>
          </a:xfrm>
        </p:spPr>
        <p:txBody>
          <a:bodyPr rtlCol="0"/>
          <a:lstStyle/>
          <a:p>
            <a:pPr rtl="0"/>
            <a:r>
              <a:rPr lang="pl-PL" dirty="0"/>
              <a:t>Kilka słów o jerzyku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495300" y="1485900"/>
            <a:ext cx="10628314" cy="4495800"/>
          </a:xfrm>
        </p:spPr>
        <p:txBody>
          <a:bodyPr rtlCol="0">
            <a:normAutofit/>
          </a:bodyPr>
          <a:lstStyle/>
          <a:p>
            <a:pPr lvl="0"/>
            <a:r>
              <a:rPr lang="en-GB" b="1" dirty="0" err="1"/>
              <a:t>łac</a:t>
            </a:r>
            <a:r>
              <a:rPr lang="en-GB" b="1" dirty="0"/>
              <a:t>. Apus </a:t>
            </a:r>
            <a:r>
              <a:rPr lang="en-GB" b="1" dirty="0" err="1" smtClean="0"/>
              <a:t>apus</a:t>
            </a:r>
            <a:r>
              <a:rPr lang="pl-PL" b="1" dirty="0" smtClean="0"/>
              <a:t> (czyli bez stopy)</a:t>
            </a:r>
            <a:endParaRPr lang="pl-PL" b="1" dirty="0"/>
          </a:p>
          <a:p>
            <a:pPr lvl="0"/>
            <a:r>
              <a:rPr lang="en-GB" b="1" dirty="0" err="1"/>
              <a:t>rodzina</a:t>
            </a:r>
            <a:r>
              <a:rPr lang="en-GB" b="1" dirty="0"/>
              <a:t> </a:t>
            </a:r>
            <a:r>
              <a:rPr lang="en-GB" b="1" dirty="0" err="1"/>
              <a:t>jerzykowatych</a:t>
            </a:r>
            <a:endParaRPr lang="pl-PL" b="1" dirty="0"/>
          </a:p>
          <a:p>
            <a:pPr lvl="0"/>
            <a:r>
              <a:rPr lang="en-GB" b="1" dirty="0" err="1" smtClean="0"/>
              <a:t>dł</a:t>
            </a:r>
            <a:r>
              <a:rPr lang="en-GB" b="1" dirty="0"/>
              <a:t>. </a:t>
            </a:r>
            <a:r>
              <a:rPr lang="en-GB" b="1" dirty="0" err="1"/>
              <a:t>ciała</a:t>
            </a:r>
            <a:r>
              <a:rPr lang="en-GB" b="1" dirty="0"/>
              <a:t> </a:t>
            </a:r>
            <a:r>
              <a:rPr lang="en-GB" b="1" dirty="0" smtClean="0"/>
              <a:t>ok</a:t>
            </a:r>
            <a:r>
              <a:rPr lang="en-GB" b="1" dirty="0"/>
              <a:t>. </a:t>
            </a:r>
            <a:r>
              <a:rPr lang="en-GB" b="1" dirty="0" smtClean="0"/>
              <a:t>16</a:t>
            </a:r>
            <a:r>
              <a:rPr lang="pl-PL" b="1" dirty="0" smtClean="0"/>
              <a:t>-18</a:t>
            </a:r>
            <a:r>
              <a:rPr lang="en-GB" b="1" dirty="0" smtClean="0"/>
              <a:t> </a:t>
            </a:r>
            <a:r>
              <a:rPr lang="en-GB" b="1" dirty="0"/>
              <a:t>cm</a:t>
            </a:r>
            <a:endParaRPr lang="pl-PL" b="1" dirty="0"/>
          </a:p>
          <a:p>
            <a:pPr lvl="0"/>
            <a:r>
              <a:rPr lang="en-GB" b="1" dirty="0" err="1"/>
              <a:t>rozpiętość</a:t>
            </a:r>
            <a:r>
              <a:rPr lang="en-GB" b="1" dirty="0"/>
              <a:t> </a:t>
            </a:r>
            <a:r>
              <a:rPr lang="en-GB" b="1" dirty="0" err="1"/>
              <a:t>skrzydeł</a:t>
            </a:r>
            <a:r>
              <a:rPr lang="en-GB" b="1" dirty="0"/>
              <a:t> </a:t>
            </a:r>
            <a:r>
              <a:rPr lang="en-GB" b="1" dirty="0" smtClean="0"/>
              <a:t>40</a:t>
            </a:r>
            <a:r>
              <a:rPr lang="pl-PL" b="1" dirty="0" smtClean="0"/>
              <a:t>-45</a:t>
            </a:r>
            <a:r>
              <a:rPr lang="en-GB" b="1" dirty="0" smtClean="0"/>
              <a:t> </a:t>
            </a:r>
            <a:r>
              <a:rPr lang="en-GB" b="1" dirty="0"/>
              <a:t>cm</a:t>
            </a:r>
            <a:endParaRPr lang="pl-PL" b="1" dirty="0"/>
          </a:p>
          <a:p>
            <a:pPr lvl="0"/>
            <a:r>
              <a:rPr lang="en-GB" b="1" dirty="0" err="1"/>
              <a:t>waga</a:t>
            </a:r>
            <a:r>
              <a:rPr lang="en-GB" b="1" dirty="0"/>
              <a:t> ok. 30g-58 g</a:t>
            </a:r>
            <a:r>
              <a:rPr lang="en-GB" b="1" dirty="0" smtClean="0"/>
              <a:t>.</a:t>
            </a:r>
            <a:endParaRPr lang="pl-PL" b="1" dirty="0" smtClean="0"/>
          </a:p>
          <a:p>
            <a:r>
              <a:rPr lang="pl-PL" b="1" dirty="0"/>
              <a:t>Ciemnobrązowy, prawie czarny z </a:t>
            </a:r>
            <a:r>
              <a:rPr lang="pl-PL" b="1"/>
              <a:t>jasnym </a:t>
            </a:r>
            <a:r>
              <a:rPr lang="pl-PL" b="1" smtClean="0"/>
              <a:t>podgardlem</a:t>
            </a:r>
            <a:endParaRPr lang="pl-PL" b="1" dirty="0"/>
          </a:p>
          <a:p>
            <a:pPr lvl="0"/>
            <a:r>
              <a:rPr lang="en-GB" b="1" dirty="0" err="1"/>
              <a:t>zamieszkuj</a:t>
            </a:r>
            <a:r>
              <a:rPr lang="pl-PL" b="1" dirty="0"/>
              <a:t>e</a:t>
            </a:r>
            <a:r>
              <a:rPr lang="en-GB" b="1" dirty="0"/>
              <a:t> </a:t>
            </a:r>
            <a:r>
              <a:rPr lang="en-GB" b="1" dirty="0" err="1"/>
              <a:t>niemal</a:t>
            </a:r>
            <a:r>
              <a:rPr lang="en-GB" b="1" dirty="0"/>
              <a:t> </a:t>
            </a:r>
            <a:r>
              <a:rPr lang="en-GB" b="1" dirty="0" err="1"/>
              <a:t>całą</a:t>
            </a:r>
            <a:r>
              <a:rPr lang="en-GB" b="1" dirty="0"/>
              <a:t> </a:t>
            </a:r>
            <a:r>
              <a:rPr lang="en-GB" b="1" dirty="0" err="1"/>
              <a:t>Europę</a:t>
            </a:r>
            <a:r>
              <a:rPr lang="en-GB" b="1" dirty="0"/>
              <a:t>, </a:t>
            </a:r>
            <a:r>
              <a:rPr lang="en-GB" b="1" dirty="0" err="1"/>
              <a:t>Azję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północną</a:t>
            </a:r>
            <a:r>
              <a:rPr lang="en-GB" b="1" dirty="0"/>
              <a:t> </a:t>
            </a:r>
            <a:r>
              <a:rPr lang="en-GB" b="1" dirty="0" err="1"/>
              <a:t>Afrykę</a:t>
            </a:r>
            <a:endParaRPr lang="pl-PL" b="1" dirty="0"/>
          </a:p>
          <a:p>
            <a:pPr rtl="0"/>
            <a:endParaRPr lang="pl-PL" dirty="0" err="1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5B5F66A-2FC7-449F-99BC-F338627C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569" y="876300"/>
            <a:ext cx="2183045" cy="2514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2BFB6DC-B316-4172-BD87-9BD94F95F1AD}"/>
              </a:ext>
            </a:extLst>
          </p:cNvPr>
          <p:cNvSpPr txBox="1"/>
          <p:nvPr/>
        </p:nvSpPr>
        <p:spPr>
          <a:xfrm>
            <a:off x="5589672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0818814" cy="5715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Kilka słów o jerzyku - LOT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504825" y="1175113"/>
            <a:ext cx="10618789" cy="5391150"/>
          </a:xfrm>
        </p:spPr>
        <p:txBody>
          <a:bodyPr rtlCol="0">
            <a:normAutofit/>
          </a:bodyPr>
          <a:lstStyle/>
          <a:p>
            <a:pPr lvl="0"/>
            <a:r>
              <a:rPr lang="en-GB" b="1" dirty="0" err="1"/>
              <a:t>łac</a:t>
            </a:r>
            <a:r>
              <a:rPr lang="en-GB" b="1" dirty="0"/>
              <a:t>. Apus </a:t>
            </a:r>
            <a:r>
              <a:rPr lang="en-GB" b="1" dirty="0" err="1"/>
              <a:t>apus</a:t>
            </a:r>
            <a:endParaRPr lang="pl-PL" b="1" dirty="0"/>
          </a:p>
          <a:p>
            <a:pPr lvl="0"/>
            <a:r>
              <a:rPr lang="en-GB" b="1" dirty="0" err="1"/>
              <a:t>rodzina</a:t>
            </a:r>
            <a:r>
              <a:rPr lang="en-GB" b="1" dirty="0"/>
              <a:t> </a:t>
            </a:r>
            <a:r>
              <a:rPr lang="en-GB" b="1" dirty="0" err="1"/>
              <a:t>jerzykowatych</a:t>
            </a:r>
            <a:endParaRPr lang="pl-PL" b="1" dirty="0"/>
          </a:p>
          <a:p>
            <a:pPr fontAlgn="base"/>
            <a:r>
              <a:rPr lang="en-GB" b="1" dirty="0" err="1"/>
              <a:t>dł</a:t>
            </a:r>
            <a:r>
              <a:rPr lang="en-GB" b="1" dirty="0"/>
              <a:t>. </a:t>
            </a:r>
            <a:r>
              <a:rPr lang="en-GB" b="1" dirty="0" err="1"/>
              <a:t>ciała</a:t>
            </a:r>
            <a:r>
              <a:rPr lang="en-GB" b="1" dirty="0"/>
              <a:t> ok. 16 c</a:t>
            </a:r>
            <a:r>
              <a:rPr lang="pl-PL" b="1" dirty="0"/>
              <a:t>m</a:t>
            </a:r>
            <a:r>
              <a:rPr lang="en-GB" b="1" dirty="0"/>
              <a:t> </a:t>
            </a:r>
            <a:endParaRPr lang="pl-PL" dirty="0"/>
          </a:p>
          <a:p>
            <a:pPr fontAlgn="base"/>
            <a:r>
              <a:rPr lang="en-GB" b="1" dirty="0" err="1"/>
              <a:t>Osiąga</a:t>
            </a:r>
            <a:r>
              <a:rPr lang="en-GB" b="1" dirty="0"/>
              <a:t> </a:t>
            </a:r>
            <a:r>
              <a:rPr lang="en-GB" b="1" dirty="0" err="1"/>
              <a:t>prędkości</a:t>
            </a:r>
            <a:r>
              <a:rPr lang="en-GB" b="1" dirty="0"/>
              <a:t>: </a:t>
            </a:r>
            <a:endParaRPr lang="pl-PL" dirty="0"/>
          </a:p>
          <a:p>
            <a:pPr lvl="0" fontAlgn="base"/>
            <a:r>
              <a:rPr lang="en-GB" b="1" dirty="0"/>
              <a:t>18 </a:t>
            </a:r>
            <a:r>
              <a:rPr lang="en-GB" b="1" dirty="0" smtClean="0"/>
              <a:t>do</a:t>
            </a:r>
            <a:r>
              <a:rPr lang="pl-PL" b="1" dirty="0" smtClean="0"/>
              <a:t> </a:t>
            </a:r>
            <a:r>
              <a:rPr lang="en-GB" b="1" dirty="0" smtClean="0"/>
              <a:t>40 </a:t>
            </a:r>
            <a:r>
              <a:rPr lang="en-GB" b="1" dirty="0"/>
              <a:t>km/h w </a:t>
            </a:r>
            <a:r>
              <a:rPr lang="en-GB" b="1" dirty="0" err="1"/>
              <a:t>locie</a:t>
            </a:r>
            <a:r>
              <a:rPr lang="en-GB" b="1" dirty="0"/>
              <a:t> </a:t>
            </a:r>
            <a:r>
              <a:rPr lang="en-GB" b="1" dirty="0" err="1"/>
              <a:t>ślizgowym</a:t>
            </a:r>
            <a:r>
              <a:rPr lang="en-GB" b="1" dirty="0"/>
              <a:t>, </a:t>
            </a:r>
            <a:endParaRPr lang="pl-PL" dirty="0"/>
          </a:p>
          <a:p>
            <a:pPr lvl="0" fontAlgn="base"/>
            <a:r>
              <a:rPr lang="en-GB" b="1" dirty="0"/>
              <a:t>40 do </a:t>
            </a:r>
            <a:r>
              <a:rPr lang="pl-PL" b="1" dirty="0" smtClean="0"/>
              <a:t>100</a:t>
            </a:r>
            <a:r>
              <a:rPr lang="en-GB" b="1" dirty="0" smtClean="0"/>
              <a:t> </a:t>
            </a:r>
            <a:r>
              <a:rPr lang="en-GB" b="1" dirty="0"/>
              <a:t>km/h w </a:t>
            </a:r>
            <a:r>
              <a:rPr lang="en-GB" b="1" dirty="0" err="1"/>
              <a:t>locie</a:t>
            </a:r>
            <a:r>
              <a:rPr lang="en-GB" b="1" dirty="0"/>
              <a:t> </a:t>
            </a:r>
            <a:r>
              <a:rPr lang="en-GB" b="1" dirty="0" err="1"/>
              <a:t>poziomym</a:t>
            </a:r>
            <a:r>
              <a:rPr lang="en-GB" b="1" dirty="0"/>
              <a:t> („ z </a:t>
            </a:r>
            <a:r>
              <a:rPr lang="en-GB" b="1" dirty="0" err="1"/>
              <a:t>napędem</a:t>
            </a:r>
            <a:r>
              <a:rPr lang="en-GB" b="1" dirty="0"/>
              <a:t>”)</a:t>
            </a:r>
            <a:endParaRPr lang="pl-PL" dirty="0"/>
          </a:p>
          <a:p>
            <a:pPr lvl="0" fontAlgn="base"/>
            <a:r>
              <a:rPr lang="en-GB" b="1" dirty="0" err="1"/>
              <a:t>maksymalna</a:t>
            </a:r>
            <a:r>
              <a:rPr lang="en-GB" b="1" dirty="0"/>
              <a:t> </a:t>
            </a:r>
            <a:r>
              <a:rPr lang="en-GB" b="1" dirty="0" err="1"/>
              <a:t>prędkość</a:t>
            </a:r>
            <a:r>
              <a:rPr lang="en-GB" b="1" dirty="0"/>
              <a:t> w </a:t>
            </a:r>
            <a:r>
              <a:rPr lang="en-GB" b="1" dirty="0" err="1"/>
              <a:t>locie</a:t>
            </a:r>
            <a:r>
              <a:rPr lang="en-GB" b="1" dirty="0"/>
              <a:t> </a:t>
            </a:r>
            <a:r>
              <a:rPr lang="en-GB" b="1" dirty="0" err="1"/>
              <a:t>poziomym</a:t>
            </a:r>
            <a:r>
              <a:rPr lang="en-GB" b="1" dirty="0"/>
              <a:t> ok.45 m/s </a:t>
            </a:r>
            <a:r>
              <a:rPr lang="en-GB" b="1" dirty="0" err="1"/>
              <a:t>czyli</a:t>
            </a:r>
            <a:r>
              <a:rPr lang="en-GB" b="1" dirty="0"/>
              <a:t> ok. 160 km/h</a:t>
            </a:r>
            <a:endParaRPr lang="pl-PL" dirty="0"/>
          </a:p>
          <a:p>
            <a:pPr lvl="0"/>
            <a:endParaRPr lang="pl-PL" b="1" dirty="0"/>
          </a:p>
          <a:p>
            <a:pPr rtl="0"/>
            <a:endParaRPr lang="pl-PL" dirty="0" err="1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5B5F66A-2FC7-449F-99BC-F338627C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652" y="914400"/>
            <a:ext cx="2183045" cy="2514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94B5DB6-5A11-49DF-B54A-641AF14B093E}"/>
              </a:ext>
            </a:extLst>
          </p:cNvPr>
          <p:cNvSpPr txBox="1"/>
          <p:nvPr/>
        </p:nvSpPr>
        <p:spPr>
          <a:xfrm>
            <a:off x="265832" y="162560"/>
            <a:ext cx="11347048" cy="36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20319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666414" cy="5715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Kilka słów o jerzyku - REKORDY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457200" y="885825"/>
            <a:ext cx="10666414" cy="5676900"/>
          </a:xfrm>
        </p:spPr>
        <p:txBody>
          <a:bodyPr rtlCol="0">
            <a:normAutofit lnSpcReduction="10000"/>
          </a:bodyPr>
          <a:lstStyle/>
          <a:p>
            <a:pPr lvl="0"/>
            <a:endParaRPr lang="pl-PL" b="1" dirty="0"/>
          </a:p>
          <a:p>
            <a:pPr lvl="0"/>
            <a:r>
              <a:rPr lang="pl-PL" b="1" dirty="0"/>
              <a:t>Dziennie jerzyk przelatuje ponad 1000 km</a:t>
            </a:r>
          </a:p>
          <a:p>
            <a:pPr lvl="0"/>
            <a:r>
              <a:rPr lang="pl-PL" b="1" dirty="0"/>
              <a:t>ogólna prędkość migracji, tj. czas rzeczywistego przelotu i postojów u holenderskich jerzyków wynosił </a:t>
            </a:r>
          </a:p>
          <a:p>
            <a:pPr lvl="1"/>
            <a:r>
              <a:rPr lang="pl-PL" b="1" dirty="0"/>
              <a:t>110-318km/dzień jesienią </a:t>
            </a:r>
          </a:p>
          <a:p>
            <a:pPr lvl="1"/>
            <a:r>
              <a:rPr lang="pl-PL" b="1" dirty="0"/>
              <a:t>231-632 km/dzień wiosną. </a:t>
            </a:r>
          </a:p>
          <a:p>
            <a:pPr lvl="0"/>
            <a:r>
              <a:rPr lang="pl-PL" b="1" dirty="0"/>
              <a:t>Wszystkie czynności fizjologiczne </a:t>
            </a:r>
            <a:r>
              <a:rPr lang="pl-PL" b="1" dirty="0" smtClean="0"/>
              <a:t>wykonuje </a:t>
            </a:r>
            <a:r>
              <a:rPr lang="pl-PL" b="1" dirty="0"/>
              <a:t>w powietrzu: </a:t>
            </a:r>
          </a:p>
          <a:p>
            <a:pPr lvl="1"/>
            <a:r>
              <a:rPr lang="pl-PL" b="1" dirty="0"/>
              <a:t>je </a:t>
            </a:r>
          </a:p>
          <a:p>
            <a:pPr lvl="1"/>
            <a:r>
              <a:rPr lang="pl-PL" b="1" dirty="0"/>
              <a:t>pije wodę </a:t>
            </a:r>
          </a:p>
          <a:p>
            <a:pPr lvl="1"/>
            <a:r>
              <a:rPr lang="pl-PL" b="1" dirty="0"/>
              <a:t>śpi, </a:t>
            </a:r>
          </a:p>
          <a:p>
            <a:pPr lvl="1"/>
            <a:r>
              <a:rPr lang="pl-PL" b="1" dirty="0"/>
              <a:t>rozmnaża się,</a:t>
            </a:r>
          </a:p>
          <a:p>
            <a:pPr lvl="1"/>
            <a:r>
              <a:rPr lang="pl-PL" b="1" dirty="0"/>
              <a:t>nie brudzi.</a:t>
            </a:r>
          </a:p>
          <a:p>
            <a:pPr lvl="0"/>
            <a:endParaRPr lang="pl-PL" b="1" dirty="0"/>
          </a:p>
          <a:p>
            <a:pPr rtl="0"/>
            <a:endParaRPr lang="pl-PL" dirty="0" err="1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5B5F66A-2FC7-449F-99BC-F338627C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182" y="1005840"/>
            <a:ext cx="2183045" cy="2514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E71A129-5D41-45DB-AC0B-0EBEDAA5538C}"/>
              </a:ext>
            </a:extLst>
          </p:cNvPr>
          <p:cNvSpPr txBox="1"/>
          <p:nvPr/>
        </p:nvSpPr>
        <p:spPr>
          <a:xfrm>
            <a:off x="5498232" y="2421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4374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5250" y="304800"/>
            <a:ext cx="11696700" cy="590550"/>
          </a:xfrm>
        </p:spPr>
        <p:txBody>
          <a:bodyPr rtlCol="0">
            <a:normAutofit/>
          </a:bodyPr>
          <a:lstStyle/>
          <a:p>
            <a:pPr rtl="0"/>
            <a:r>
              <a:rPr lang="pl-PL" sz="3200" dirty="0"/>
              <a:t>Kilka słów o jerzyku – </a:t>
            </a:r>
            <a:r>
              <a:rPr lang="pl-PL" sz="2800" dirty="0"/>
              <a:t>POGROMCA OWADÓW</a:t>
            </a:r>
            <a:endParaRPr sz="28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342900" y="619760"/>
            <a:ext cx="10780714" cy="6095365"/>
          </a:xfrm>
        </p:spPr>
        <p:txBody>
          <a:bodyPr rtlCol="0" anchor="ctr">
            <a:normAutofit/>
          </a:bodyPr>
          <a:lstStyle/>
          <a:p>
            <a:pPr marL="0" lvl="0" indent="0">
              <a:buNone/>
            </a:pPr>
            <a:endParaRPr lang="pl-PL" b="1" dirty="0"/>
          </a:p>
          <a:p>
            <a:pPr lvl="0"/>
            <a:r>
              <a:rPr lang="pl-PL" b="1" dirty="0"/>
              <a:t>Jerzyk pochłania nawet do 20 tysięcy owadów dziennie*</a:t>
            </a:r>
          </a:p>
          <a:p>
            <a:r>
              <a:rPr lang="pl-PL" b="1" dirty="0"/>
              <a:t>Do ulubionych należą:</a:t>
            </a:r>
          </a:p>
          <a:p>
            <a:pPr lvl="1"/>
            <a:r>
              <a:rPr lang="pl-PL" b="1" dirty="0"/>
              <a:t>błonkówki (</a:t>
            </a:r>
            <a:r>
              <a:rPr lang="pl-PL" b="1" dirty="0" err="1"/>
              <a:t>Hymoptera</a:t>
            </a:r>
            <a:r>
              <a:rPr lang="pl-PL" b="1" dirty="0"/>
              <a:t>), </a:t>
            </a:r>
          </a:p>
          <a:p>
            <a:pPr lvl="1"/>
            <a:r>
              <a:rPr lang="pl-PL" b="1" dirty="0"/>
              <a:t>meszki i muchówki (</a:t>
            </a:r>
            <a:r>
              <a:rPr lang="pl-PL" b="1" dirty="0" err="1"/>
              <a:t>Diptera</a:t>
            </a:r>
            <a:r>
              <a:rPr lang="pl-PL" b="1" dirty="0"/>
              <a:t>), </a:t>
            </a:r>
          </a:p>
          <a:p>
            <a:pPr lvl="1"/>
            <a:r>
              <a:rPr lang="pl-PL" b="1" dirty="0"/>
              <a:t>chrząszcze (</a:t>
            </a:r>
            <a:r>
              <a:rPr lang="pl-PL" b="1" dirty="0" err="1"/>
              <a:t>Coleoptera</a:t>
            </a:r>
            <a:r>
              <a:rPr lang="pl-PL" b="1" dirty="0"/>
              <a:t>), </a:t>
            </a:r>
          </a:p>
          <a:p>
            <a:pPr lvl="1"/>
            <a:r>
              <a:rPr lang="pl-PL" b="1" dirty="0"/>
              <a:t>pluskwiaki (</a:t>
            </a:r>
            <a:r>
              <a:rPr lang="pl-PL" b="1" dirty="0" err="1"/>
              <a:t>Hemiptera</a:t>
            </a:r>
            <a:r>
              <a:rPr lang="pl-PL" b="1" dirty="0"/>
              <a:t>),</a:t>
            </a:r>
          </a:p>
          <a:p>
            <a:pPr lvl="1"/>
            <a:r>
              <a:rPr lang="pl-PL" b="1" dirty="0"/>
              <a:t>pajęczaki (</a:t>
            </a:r>
            <a:r>
              <a:rPr lang="pl-PL" b="1" dirty="0" err="1"/>
              <a:t>Arachnida</a:t>
            </a:r>
            <a:r>
              <a:rPr lang="pl-PL" b="1" dirty="0"/>
              <a:t>),</a:t>
            </a:r>
          </a:p>
          <a:p>
            <a:pPr lvl="1"/>
            <a:r>
              <a:rPr lang="pl-PL" b="1" dirty="0"/>
              <a:t>Pająki (</a:t>
            </a:r>
            <a:r>
              <a:rPr lang="pl-PL" b="1" dirty="0" err="1"/>
              <a:t>Araneida</a:t>
            </a:r>
            <a:r>
              <a:rPr lang="pl-PL" b="1" dirty="0"/>
              <a:t>).</a:t>
            </a:r>
          </a:p>
          <a:p>
            <a:pPr lvl="0"/>
            <a:endParaRPr lang="pl-PL" b="1" dirty="0"/>
          </a:p>
          <a:p>
            <a:pPr marL="0" lvl="0" indent="0">
              <a:buNone/>
            </a:pPr>
            <a:endParaRPr lang="pl-PL" b="1" dirty="0"/>
          </a:p>
          <a:p>
            <a:pPr rtl="0"/>
            <a:r>
              <a:rPr lang="pl-PL" sz="1600" b="1" dirty="0"/>
              <a:t>* ANIMAL ECOLOGY s.120 „The Food of the </a:t>
            </a:r>
            <a:r>
              <a:rPr lang="pl-PL" sz="1600" b="1" dirty="0" err="1"/>
              <a:t>Swifts</a:t>
            </a:r>
            <a:r>
              <a:rPr lang="pl-PL" sz="1600" b="1" dirty="0"/>
              <a:t>” David Lack and </a:t>
            </a:r>
            <a:r>
              <a:rPr lang="pl-PL" sz="1600" b="1" dirty="0" err="1"/>
              <a:t>D.F.Owen</a:t>
            </a:r>
            <a:endParaRPr lang="pl-PL" sz="1600" b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5B5F66A-2FC7-449F-99BC-F338627CE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703" y="1050513"/>
            <a:ext cx="2183045" cy="2514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619DFF7-A52F-4ACE-B652-C7FC2E1D6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1118">
            <a:off x="5003524" y="3348024"/>
            <a:ext cx="1629983" cy="1295424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4C114B7-AD3D-4420-A3B5-BD5038C5F2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1234">
            <a:off x="8100877" y="2919412"/>
            <a:ext cx="2364878" cy="25146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C3E0D3F-61BD-48D4-A46D-CA5A5DA9D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2879">
            <a:off x="6042876" y="5103224"/>
            <a:ext cx="1538288" cy="1208275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4E09C1B-7611-4D38-8DBE-55CD7F20ECF8}"/>
              </a:ext>
            </a:extLst>
          </p:cNvPr>
          <p:cNvSpPr txBox="1"/>
          <p:nvPr/>
        </p:nvSpPr>
        <p:spPr>
          <a:xfrm>
            <a:off x="5620152" y="1428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23287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5250" y="828676"/>
            <a:ext cx="11696700" cy="80010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Kilka słów o jerzyku - ZWYCZAJE</a:t>
            </a:r>
            <a:br>
              <a:rPr lang="pl-PL" dirty="0"/>
            </a:br>
            <a:r>
              <a:rPr lang="pl-PL" dirty="0"/>
              <a:t>                    </a:t>
            </a:r>
            <a:br>
              <a:rPr lang="pl-PL" dirty="0"/>
            </a:br>
            <a:r>
              <a:rPr lang="pl-PL" dirty="0"/>
              <a:t>               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342900" y="371476"/>
            <a:ext cx="10780714" cy="5981700"/>
          </a:xfrm>
        </p:spPr>
        <p:txBody>
          <a:bodyPr rtlCol="0">
            <a:normAutofit fontScale="92500"/>
          </a:bodyPr>
          <a:lstStyle/>
          <a:p>
            <a:pPr marL="0" lvl="0" indent="0">
              <a:buNone/>
            </a:pPr>
            <a:endParaRPr lang="pl-PL" b="1" dirty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altLang="pl-PL" b="1" dirty="0"/>
              <a:t>Jerzyki mają bardzo krótkie, mocne nogi,  </a:t>
            </a:r>
            <a:br>
              <a:rPr lang="pl-PL" altLang="pl-PL" b="1" dirty="0"/>
            </a:br>
            <a:r>
              <a:rPr lang="pl-PL" altLang="pl-PL" b="1" dirty="0"/>
              <a:t>   które służą im do przyczepiania się do pionowych powierzchni.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altLang="pl-PL" b="1" dirty="0"/>
              <a:t>Nigdy nie siadają na ziemi, </a:t>
            </a:r>
            <a:br>
              <a:rPr lang="pl-PL" altLang="pl-PL" b="1" dirty="0"/>
            </a:br>
            <a:r>
              <a:rPr lang="pl-PL" altLang="pl-PL" b="1" dirty="0"/>
              <a:t>gdyż nie potrafią chodzić </a:t>
            </a:r>
            <a:br>
              <a:rPr lang="pl-PL" altLang="pl-PL" b="1" dirty="0"/>
            </a:br>
            <a:r>
              <a:rPr lang="pl-PL" altLang="pl-PL" b="1" dirty="0"/>
              <a:t>ani skakać jak inne ptaki.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pl-PL" altLang="pl-PL" b="1" dirty="0"/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pl-PL" altLang="pl-PL" b="1" dirty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altLang="pl-PL" b="1" dirty="0"/>
              <a:t>Nie potrafią usiąść na gałęzi czy na drutach jak np. jaskółki.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altLang="pl-PL" b="1" dirty="0"/>
              <a:t>Nie potrafią napić się wody z poidełka.</a:t>
            </a:r>
          </a:p>
          <a:p>
            <a:pPr marL="457200" lvl="1" indent="0">
              <a:buNone/>
            </a:pPr>
            <a:endParaRPr lang="pl-PL" b="1" dirty="0"/>
          </a:p>
          <a:p>
            <a:pPr lvl="0"/>
            <a:endParaRPr lang="pl-PL" b="1" dirty="0"/>
          </a:p>
          <a:p>
            <a:pPr rtl="0"/>
            <a:endParaRPr lang="pl-PL" dirty="0" err="1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640E6A2-1915-4CD8-BB2E-B4499521F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1" y="1739855"/>
            <a:ext cx="4695824" cy="337828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3F762F13-098E-4CA8-AF9A-C5555EAD950F}"/>
              </a:ext>
            </a:extLst>
          </p:cNvPr>
          <p:cNvSpPr txBox="1"/>
          <p:nvPr/>
        </p:nvSpPr>
        <p:spPr>
          <a:xfrm>
            <a:off x="5619751" y="460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16359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95249" y="142876"/>
            <a:ext cx="11487151" cy="9525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sz="3200" dirty="0"/>
              <a:t>Kilka słów o jerzyku - ZWYCZAJE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               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314325" y="142877"/>
            <a:ext cx="10780714" cy="6296024"/>
          </a:xfrm>
        </p:spPr>
        <p:txBody>
          <a:bodyPr rtlCol="0">
            <a:normAutofit fontScale="40000" lnSpcReduction="20000"/>
          </a:bodyPr>
          <a:lstStyle/>
          <a:p>
            <a:pPr marL="0" lvl="0" indent="0">
              <a:buNone/>
            </a:pP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             </a:t>
            </a:r>
          </a:p>
          <a:p>
            <a:pPr>
              <a:lnSpc>
                <a:spcPct val="16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GB" altLang="pl-PL" sz="4500" dirty="0">
                <a:cs typeface="Times New Roman" panose="02020603050405020304" pitchFamily="18" charset="0"/>
              </a:rPr>
              <a:t>przylatują do </a:t>
            </a:r>
            <a:r>
              <a:rPr lang="en-GB" altLang="pl-PL" sz="4500" dirty="0" err="1">
                <a:cs typeface="Times New Roman" panose="02020603050405020304" pitchFamily="18" charset="0"/>
              </a:rPr>
              <a:t>Polski</a:t>
            </a:r>
            <a:r>
              <a:rPr lang="pl-PL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tylko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na</a:t>
            </a:r>
            <a:r>
              <a:rPr lang="en-GB" altLang="pl-PL" sz="4500" dirty="0">
                <a:cs typeface="Times New Roman" panose="02020603050405020304" pitchFamily="18" charset="0"/>
              </a:rPr>
              <a:t> 3 </a:t>
            </a:r>
            <a:r>
              <a:rPr lang="en-GB" altLang="pl-PL" sz="4500" dirty="0" err="1">
                <a:cs typeface="Times New Roman" panose="02020603050405020304" pitchFamily="18" charset="0"/>
              </a:rPr>
              <a:t>miesiąc</a:t>
            </a:r>
            <a:r>
              <a:rPr lang="pl-PL" altLang="pl-PL" sz="4500" dirty="0"/>
              <a:t>e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pl-PL" altLang="pl-PL" sz="4500" dirty="0"/>
              <a:t>aż </a:t>
            </a:r>
            <a:r>
              <a:rPr lang="en-GB" altLang="pl-PL" sz="4500" dirty="0">
                <a:cs typeface="Times New Roman" panose="02020603050405020304" pitchFamily="18" charset="0"/>
              </a:rPr>
              <a:t>z </a:t>
            </a:r>
            <a:r>
              <a:rPr lang="en-GB" altLang="pl-PL" sz="4500" dirty="0" err="1">
                <a:cs typeface="Times New Roman" panose="02020603050405020304" pitchFamily="18" charset="0"/>
              </a:rPr>
              <a:t>Afryki</a:t>
            </a:r>
            <a:r>
              <a:rPr lang="pl-PL" altLang="pl-PL" sz="4500" dirty="0"/>
              <a:t> południowej,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pl-PL" altLang="pl-PL" sz="4500" dirty="0"/>
              <a:t>nie </a:t>
            </a:r>
            <a:r>
              <a:rPr lang="en-GB" altLang="pl-PL" sz="4500" dirty="0" err="1">
                <a:cs typeface="Times New Roman" panose="02020603050405020304" pitchFamily="18" charset="0"/>
              </a:rPr>
              <a:t>mają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czasu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na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budowę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gniazd</a:t>
            </a:r>
            <a:r>
              <a:rPr lang="en-GB" altLang="pl-PL" sz="4500" dirty="0">
                <a:cs typeface="Times New Roman" panose="02020603050405020304" pitchFamily="18" charset="0"/>
              </a:rPr>
              <a:t>, </a:t>
            </a:r>
            <a:r>
              <a:rPr lang="en-GB" altLang="pl-PL" sz="4500" dirty="0" err="1">
                <a:cs typeface="Times New Roman" panose="02020603050405020304" pitchFamily="18" charset="0"/>
              </a:rPr>
              <a:t>dlatego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wykorzystują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szczeliny</a:t>
            </a:r>
            <a:r>
              <a:rPr lang="en-GB" altLang="pl-PL" sz="4500" dirty="0">
                <a:cs typeface="Times New Roman" panose="02020603050405020304" pitchFamily="18" charset="0"/>
              </a:rPr>
              <a:t> w </a:t>
            </a:r>
            <a:r>
              <a:rPr lang="en-GB" altLang="pl-PL" sz="4500" dirty="0" err="1">
                <a:cs typeface="Times New Roman" panose="02020603050405020304" pitchFamily="18" charset="0"/>
              </a:rPr>
              <a:t>murach</a:t>
            </a:r>
            <a:r>
              <a:rPr lang="en-GB" altLang="pl-PL" sz="4500" dirty="0">
                <a:cs typeface="Times New Roman" panose="02020603050405020304" pitchFamily="18" charset="0"/>
              </a:rPr>
              <a:t>, </a:t>
            </a:r>
            <a:r>
              <a:rPr lang="en-GB" altLang="pl-PL" sz="4500" dirty="0" err="1">
                <a:cs typeface="Times New Roman" panose="02020603050405020304" pitchFamily="18" charset="0"/>
              </a:rPr>
              <a:t>otwory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wentylacyjne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i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inne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elementy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miejskiej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architektury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GB" altLang="pl-PL" sz="4500" dirty="0">
                <a:cs typeface="Times New Roman" panose="02020603050405020304" pitchFamily="18" charset="0"/>
              </a:rPr>
              <a:t>ich </a:t>
            </a:r>
            <a:r>
              <a:rPr lang="en-GB" altLang="pl-PL" sz="4500" dirty="0" err="1">
                <a:cs typeface="Times New Roman" panose="02020603050405020304" pitchFamily="18" charset="0"/>
              </a:rPr>
              <a:t>naturalnym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miejscem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zamieszkania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pl-PL" altLang="pl-PL" sz="4500" dirty="0"/>
              <a:t>były</a:t>
            </a:r>
            <a:br>
              <a:rPr lang="pl-PL" altLang="pl-PL" sz="4500" dirty="0"/>
            </a:br>
            <a:r>
              <a:rPr lang="pl-PL" altLang="pl-PL" sz="4500" dirty="0"/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szczeliny</a:t>
            </a:r>
            <a:r>
              <a:rPr lang="en-GB" altLang="pl-PL" sz="4500" dirty="0">
                <a:cs typeface="Times New Roman" panose="02020603050405020304" pitchFamily="18" charset="0"/>
              </a:rPr>
              <a:t> </a:t>
            </a:r>
            <a:r>
              <a:rPr lang="en-GB" altLang="pl-PL" sz="4500" dirty="0" err="1">
                <a:cs typeface="Times New Roman" panose="02020603050405020304" pitchFamily="18" charset="0"/>
              </a:rPr>
              <a:t>skalne</a:t>
            </a:r>
            <a:r>
              <a:rPr lang="pl-PL" altLang="pl-PL" sz="4500" dirty="0"/>
              <a:t> a obecnie są stropodachy</a:t>
            </a:r>
          </a:p>
          <a:p>
            <a:pPr>
              <a:lnSpc>
                <a:spcPct val="16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pl-PL" altLang="pl-PL" sz="4500" dirty="0"/>
              <a:t>Ich naturalnym środowiskiem jest powietrze</a:t>
            </a:r>
          </a:p>
          <a:p>
            <a:pPr>
              <a:lnSpc>
                <a:spcPct val="16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pl-PL" altLang="pl-PL" sz="4500" dirty="0"/>
              <a:t>mogą bez lądowania latać nawet dwa lata !</a:t>
            </a:r>
          </a:p>
          <a:p>
            <a:pPr>
              <a:lnSpc>
                <a:spcPct val="16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pl-PL" altLang="pl-PL" sz="4500" dirty="0"/>
              <a:t>żywią się tylko owadami chwytanymi w locie</a:t>
            </a:r>
          </a:p>
          <a:p>
            <a:pPr>
              <a:lnSpc>
                <a:spcPct val="16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pl-PL" altLang="pl-PL" sz="4500" b="1" u="sng" dirty="0"/>
              <a:t>są najlepszymi lotnikami wśród wszystkich ptaków</a:t>
            </a:r>
          </a:p>
          <a:p>
            <a:pPr>
              <a:lnSpc>
                <a:spcPct val="16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pl-PL" altLang="pl-PL" sz="4500" dirty="0"/>
              <a:t>Jerzyki lubią mieszkać w koloniach, w towarzystwie innych jerzyków </a:t>
            </a:r>
            <a:r>
              <a:rPr lang="pl-PL" b="1" dirty="0"/>
              <a:t>								</a:t>
            </a:r>
            <a:r>
              <a:rPr lang="pl-PL" dirty="0"/>
              <a:t>				</a:t>
            </a:r>
            <a:r>
              <a:rPr lang="pl-PL" sz="2500" dirty="0"/>
              <a:t>     </a:t>
            </a:r>
            <a:r>
              <a:rPr lang="pl-PL" sz="2500" dirty="0">
                <a:hlinkClick r:id="rId2"/>
              </a:rPr>
              <a:t>https://www.registrelep-sararegistry.gc.ca/default.asp?lang=En&amp;n=9E287C0D-1&amp;pedisable=true</a:t>
            </a:r>
            <a:endParaRPr lang="pl-PL" sz="2500" b="1" dirty="0"/>
          </a:p>
          <a:p>
            <a:pPr lvl="0"/>
            <a:endParaRPr lang="pl-PL" b="1" dirty="0"/>
          </a:p>
          <a:p>
            <a:pPr rtl="0"/>
            <a:endParaRPr lang="pl-PL" dirty="0" err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7" b="2794"/>
          <a:stretch/>
        </p:blipFill>
        <p:spPr bwMode="auto">
          <a:xfrm>
            <a:off x="6820535" y="1910080"/>
            <a:ext cx="4934586" cy="334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47A13DD-B4FE-4D24-ABDC-222ABB085B7C}"/>
              </a:ext>
            </a:extLst>
          </p:cNvPr>
          <p:cNvSpPr txBox="1"/>
          <p:nvPr/>
        </p:nvSpPr>
        <p:spPr>
          <a:xfrm>
            <a:off x="5838824" y="497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pl" dirty="0"/>
              <a:t>www.jerzykiwpolsce.pl</a:t>
            </a:r>
          </a:p>
        </p:txBody>
      </p:sp>
    </p:spTree>
    <p:extLst>
      <p:ext uri="{BB962C8B-B14F-4D97-AF65-F5344CB8AC3E}">
        <p14:creationId xmlns:p14="http://schemas.microsoft.com/office/powerpoint/2010/main" val="11622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naturą, ilustrowany projekt poziomy (panoramiczny)</Template>
  <TotalTime>1785</TotalTime>
  <Words>718</Words>
  <Application>Microsoft Office PowerPoint</Application>
  <PresentationFormat>Niestandardowy</PresentationFormat>
  <Paragraphs>156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Ilustracja natury 16:9</vt:lpstr>
      <vt:lpstr>MÓJ PRZYJACIEL        JERZYK</vt:lpstr>
      <vt:lpstr>MÓJ PRZYJACIEL JERZYK </vt:lpstr>
      <vt:lpstr>Źródło - Mówią, że potrafi rysować : Dawid Kilon. </vt:lpstr>
      <vt:lpstr>Kilka słów o jerzyku </vt:lpstr>
      <vt:lpstr>Kilka słów o jerzyku - LOT</vt:lpstr>
      <vt:lpstr>Kilka słów o jerzyku - REKORDY</vt:lpstr>
      <vt:lpstr>Kilka słów o jerzyku – POGROMCA OWADÓW</vt:lpstr>
      <vt:lpstr>Kilka słów o jerzyku - ZWYCZAJE                                      </vt:lpstr>
      <vt:lpstr>Kilka słów o jerzyku - ZWYCZAJE                 </vt:lpstr>
      <vt:lpstr>Kilka słów o jerzyku – GDZIE JEST MOJE GNIAZDKO?</vt:lpstr>
      <vt:lpstr>Niszczenie siedlisk – przykłady </vt:lpstr>
      <vt:lpstr>Jak pomagać Jerzykom ?                 </vt:lpstr>
      <vt:lpstr>Jak pomagać Jerzykom ?</vt:lpstr>
      <vt:lpstr>Jak pomagać Jerzykom ?                 </vt:lpstr>
      <vt:lpstr>Tworzenie siedlisk  przykłady  </vt:lpstr>
      <vt:lpstr>Jak pomagać Jerzykom ?                 </vt:lpstr>
      <vt:lpstr>Jak pomagać Jerzykom ?                 </vt:lpstr>
      <vt:lpstr>Przygotowane   przez Magdalenę Stanecką na podstawie   materiałów  i doświadczenia   Adama Gatniejewskiego</vt:lpstr>
      <vt:lpstr>Dziękujemy za uwagę   zapraszamy na krótki film  zachęcamy do przeczytania książki   „Mój przyjaciel Jerzyk” Dorota Krzowska-Ważna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jerzyku</dc:title>
  <dc:creator>Magda Stanecka</dc:creator>
  <cp:lastModifiedBy>Adam</cp:lastModifiedBy>
  <cp:revision>101</cp:revision>
  <dcterms:created xsi:type="dcterms:W3CDTF">2020-04-23T09:23:53Z</dcterms:created>
  <dcterms:modified xsi:type="dcterms:W3CDTF">2023-05-05T08:56:03Z</dcterms:modified>
</cp:coreProperties>
</file>