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45F063D-8EA7-4414-8FB9-9C7430A9CDD4}" v="94" dt="2025-10-11T11:18:59.041"/>
    <p1510:client id="{3ABF273E-096C-40A4-82CE-63384496A7B3}" v="435" dt="2025-10-11T13:33:10.109"/>
    <p1510:client id="{D64C1524-1CD0-4AC2-8E76-61C6BE74CF45}" v="30" dt="2025-10-11T11:27:45.52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959" autoAdjust="0"/>
    <p:restoredTop sz="94660"/>
  </p:normalViewPr>
  <p:slideViewPr>
    <p:cSldViewPr snapToGrid="0">
      <p:cViewPr varScale="1">
        <p:scale>
          <a:sx n="61" d="100"/>
          <a:sy n="61" d="100"/>
        </p:scale>
        <p:origin x="84" y="3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917574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545081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403866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73800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234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8830362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618082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5447972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508391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7155304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024906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AA868-8872-43E4-8C98-D34DABD1FD38}" type="datetimeFigureOut">
              <a:rPr lang="pl-PL" smtClean="0"/>
              <a:t>12.10.2025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77C6C3F-668B-4AF5-BFA9-0F657EB068D6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926633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1707FC24-6981-43D9-B525-C7832BA22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36884" y="311449"/>
            <a:ext cx="4332307" cy="6179552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42950" y="742951"/>
            <a:ext cx="3476625" cy="496252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WYCHOWYWAĆ, TO ZNACZY - KOCHAĆ</a:t>
            </a:r>
            <a:br>
              <a:rPr lang="en-US" sz="26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  <a:p>
            <a:pPr algn="ctr"/>
            <a:r>
              <a:rPr lang="en-US" sz="26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…"zmieniają się czasy, zmieniają się ludzie, nigdy natomiast nie zmieni się ich zapotrzebowanie na miłość".</a:t>
            </a:r>
            <a:br>
              <a:rPr lang="en-US" sz="26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 </a:t>
            </a:r>
            <a:br>
              <a:rPr lang="en-US" sz="2600" b="1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2600" i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Janusz Korczak</a:t>
            </a:r>
          </a:p>
          <a:p>
            <a:pPr algn="ctr"/>
            <a:endParaRPr lang="en-US" sz="26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Symbol zastępczy zawartości 3" descr="Obraz zawierający ściana, ubrania, osoba, schody&#10;&#10;Zawartość wygenerowana przez AI może być niepoprawna.">
            <a:extLst>
              <a:ext uri="{FF2B5EF4-FFF2-40B4-BE49-F238E27FC236}">
                <a16:creationId xmlns:a16="http://schemas.microsoft.com/office/drawing/2014/main" id="{BC7B2693-4F0D-A5DB-B88B-E77E62223BF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l="3816" r="2067" b="-1"/>
          <a:stretch>
            <a:fillRect/>
          </a:stretch>
        </p:blipFill>
        <p:spPr>
          <a:xfrm>
            <a:off x="5153822" y="1108984"/>
            <a:ext cx="6553545" cy="464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31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obrazu 4" descr="Obraz zawierający małe dziecko, osoba, Ludzka twarz, chłopiec&#10;&#10;Zawartość wygenerowana przez AI może być niepoprawna.">
            <a:extLst>
              <a:ext uri="{FF2B5EF4-FFF2-40B4-BE49-F238E27FC236}">
                <a16:creationId xmlns:a16="http://schemas.microsoft.com/office/drawing/2014/main" id="{70320B64-2FD8-10DC-4DD9-A43592E4742E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r="5882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6A0891E3-0DB3-CA75-0E86-A56F46387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ABSOLWENT PRZEDSZKOLA</a:t>
            </a:r>
            <a:endParaRPr lang="en-US" sz="40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0041E99-5551-A31F-9D91-3CAE870A9E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3822189" cy="3742762"/>
          </a:xfrm>
        </p:spPr>
        <p:txBody>
          <a:bodyPr vert="horz" lIns="91440" tIns="45720" rIns="91440" bIns="45720" rtlCol="0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sz="1900" b="1"/>
              <a:t>Dziecko kończące przedszkole nie obawia się: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b="1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b="1"/>
              <a:t>występować publicznie,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b="1"/>
              <a:t>reprezentować grupę, przedszkole,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b="1"/>
              <a:t>dzielić się swoimi pomysłami, osiągnięciami, sukcesami,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b="1"/>
              <a:t>wykazywać inicjatywy w działaniu,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900" b="1"/>
              <a:t>prosić o radę lub pomoc.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900" b="1"/>
          </a:p>
        </p:txBody>
      </p:sp>
    </p:spTree>
    <p:extLst>
      <p:ext uri="{BB962C8B-B14F-4D97-AF65-F5344CB8AC3E}">
        <p14:creationId xmlns:p14="http://schemas.microsoft.com/office/powerpoint/2010/main" val="412611333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CD4CB9D3-C5DA-1C02-1637-DA7F8FD1CE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 b="1" err="1"/>
              <a:t>Wzorcowym</a:t>
            </a:r>
            <a:r>
              <a:rPr lang="en-US" sz="3000" b="1" dirty="0"/>
              <a:t> </a:t>
            </a:r>
            <a:r>
              <a:rPr lang="en-US" sz="3000" b="1" err="1"/>
              <a:t>modelem</a:t>
            </a:r>
            <a:r>
              <a:rPr lang="en-US" sz="3000" b="1" dirty="0"/>
              <a:t> </a:t>
            </a:r>
            <a:r>
              <a:rPr lang="en-US" sz="3000" b="1" err="1"/>
              <a:t>naszego</a:t>
            </a:r>
            <a:r>
              <a:rPr lang="en-US" sz="3000" b="1" dirty="0"/>
              <a:t> </a:t>
            </a:r>
            <a:r>
              <a:rPr lang="en-US" sz="3000" b="1" err="1"/>
              <a:t>absolwenta</a:t>
            </a:r>
            <a:r>
              <a:rPr lang="en-US" sz="3000" b="1" dirty="0"/>
              <a:t> </a:t>
            </a:r>
            <a:r>
              <a:rPr lang="en-US" sz="3000" b="1" err="1"/>
              <a:t>naszego</a:t>
            </a:r>
            <a:r>
              <a:rPr lang="en-US" sz="3000" b="1" dirty="0"/>
              <a:t> </a:t>
            </a:r>
            <a:r>
              <a:rPr lang="en-US" sz="3000" b="1" err="1"/>
              <a:t>przedszkola</a:t>
            </a:r>
            <a:r>
              <a:rPr lang="en-US" sz="3000" b="1" dirty="0"/>
              <a:t> jest </a:t>
            </a:r>
            <a:r>
              <a:rPr lang="en-US" sz="3000" b="1" err="1"/>
              <a:t>dziecko</a:t>
            </a:r>
            <a:r>
              <a:rPr lang="en-US" sz="3000" b="1" dirty="0"/>
              <a:t>, </a:t>
            </a:r>
            <a:r>
              <a:rPr lang="en-US" sz="3000" b="1" err="1"/>
              <a:t>które</a:t>
            </a:r>
            <a:r>
              <a:rPr lang="en-US" sz="3000" b="1" dirty="0"/>
              <a:t> :</a:t>
            </a:r>
          </a:p>
        </p:txBody>
      </p:sp>
      <p:sp>
        <p:nvSpPr>
          <p:cNvPr id="13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512792E3-05F7-211B-EA7C-D796EA4BF06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5538" y="2872899"/>
            <a:ext cx="5092673" cy="332066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2200" b="1" dirty="0" err="1"/>
              <a:t>potrafi</a:t>
            </a:r>
            <a:r>
              <a:rPr lang="en-US" sz="2200" b="1" dirty="0"/>
              <a:t> </a:t>
            </a:r>
            <a:r>
              <a:rPr lang="en-US" sz="2200" b="1" dirty="0" err="1"/>
              <a:t>funkcjonować</a:t>
            </a:r>
            <a:r>
              <a:rPr lang="en-US" sz="2200" b="1" dirty="0"/>
              <a:t> w </a:t>
            </a:r>
            <a:r>
              <a:rPr lang="en-US" sz="2200" b="1" dirty="0" err="1"/>
              <a:t>różnych</a:t>
            </a:r>
            <a:r>
              <a:rPr lang="en-US" sz="2200" b="1" dirty="0"/>
              <a:t> </a:t>
            </a:r>
            <a:r>
              <a:rPr lang="en-US" sz="2200" b="1" dirty="0" err="1"/>
              <a:t>rolach</a:t>
            </a:r>
            <a:r>
              <a:rPr lang="en-US" sz="2200" b="1" dirty="0"/>
              <a:t> </a:t>
            </a:r>
            <a:r>
              <a:rPr lang="en-US" sz="2200" b="1" dirty="0" err="1"/>
              <a:t>społecznych</a:t>
            </a:r>
            <a:r>
              <a:rPr lang="en-US" sz="2200" b="1" dirty="0"/>
              <a:t>, </a:t>
            </a:r>
            <a:r>
              <a:rPr lang="en-US" sz="2200" b="1" dirty="0" err="1"/>
              <a:t>posiada</a:t>
            </a:r>
            <a:r>
              <a:rPr lang="en-US" sz="2200" b="1" dirty="0"/>
              <a:t> </a:t>
            </a:r>
            <a:r>
              <a:rPr lang="en-US" sz="2200" b="1" dirty="0" err="1"/>
              <a:t>umiejętność</a:t>
            </a:r>
            <a:r>
              <a:rPr lang="en-US" sz="2200" b="1" dirty="0"/>
              <a:t> </a:t>
            </a:r>
            <a:r>
              <a:rPr lang="en-US" sz="2200" b="1" dirty="0" err="1"/>
              <a:t>samodzielnego</a:t>
            </a:r>
            <a:r>
              <a:rPr lang="en-US" sz="2200" b="1" dirty="0"/>
              <a:t> </a:t>
            </a:r>
            <a:r>
              <a:rPr lang="en-US" sz="2200" b="1" dirty="0" err="1"/>
              <a:t>rozwiązywania</a:t>
            </a:r>
            <a:r>
              <a:rPr lang="en-US" sz="2200" b="1" dirty="0"/>
              <a:t> </a:t>
            </a:r>
            <a:r>
              <a:rPr lang="en-US" sz="2200" b="1" dirty="0" err="1"/>
              <a:t>problemów</a:t>
            </a:r>
            <a:r>
              <a:rPr lang="en-US" sz="2200" b="1" dirty="0"/>
              <a:t> w </a:t>
            </a:r>
            <a:r>
              <a:rPr lang="en-US" sz="2200" b="1" dirty="0" err="1"/>
              <a:t>oparciu</a:t>
            </a:r>
            <a:r>
              <a:rPr lang="en-US" sz="2200" b="1" dirty="0"/>
              <a:t> o </a:t>
            </a:r>
            <a:r>
              <a:rPr lang="en-US" sz="2200" b="1" dirty="0" err="1"/>
              <a:t>posiadaną</a:t>
            </a:r>
            <a:r>
              <a:rPr lang="en-US" sz="2200" b="1" dirty="0"/>
              <a:t> </a:t>
            </a:r>
            <a:r>
              <a:rPr lang="en-US" sz="2200" b="1" dirty="0" err="1"/>
              <a:t>wiedzę</a:t>
            </a:r>
            <a:r>
              <a:rPr lang="en-US" sz="2200" b="1" dirty="0"/>
              <a:t>, </a:t>
            </a:r>
            <a:r>
              <a:rPr lang="en-US" sz="2200" b="1" dirty="0" err="1"/>
              <a:t>umiejętności</a:t>
            </a:r>
            <a:r>
              <a:rPr lang="en-US" sz="2200" b="1" dirty="0"/>
              <a:t> </a:t>
            </a:r>
            <a:r>
              <a:rPr lang="en-US" sz="2200" b="1" dirty="0" err="1"/>
              <a:t>i</a:t>
            </a:r>
            <a:r>
              <a:rPr lang="en-US" sz="2200" b="1" dirty="0"/>
              <a:t> </a:t>
            </a:r>
            <a:r>
              <a:rPr lang="en-US" sz="2200" b="1" dirty="0" err="1"/>
              <a:t>twórcze</a:t>
            </a:r>
            <a:r>
              <a:rPr lang="en-US" sz="2200" b="1" dirty="0"/>
              <a:t> </a:t>
            </a:r>
            <a:r>
              <a:rPr lang="en-US" sz="2200" b="1" dirty="0" err="1"/>
              <a:t>działanie</a:t>
            </a:r>
            <a:r>
              <a:rPr lang="en-US" sz="2200" b="1" dirty="0"/>
              <a:t> </a:t>
            </a:r>
            <a:r>
              <a:rPr lang="en-US" sz="2200" b="1" dirty="0" err="1"/>
              <a:t>oraz</a:t>
            </a:r>
            <a:r>
              <a:rPr lang="en-US" sz="2200" b="1" dirty="0"/>
              <a:t> </a:t>
            </a:r>
            <a:r>
              <a:rPr lang="en-US" sz="2200" b="1" dirty="0" err="1"/>
              <a:t>potrafi</a:t>
            </a:r>
            <a:r>
              <a:rPr lang="en-US" sz="2200" b="1" dirty="0"/>
              <a:t> </a:t>
            </a:r>
            <a:r>
              <a:rPr lang="en-US" sz="2200" b="1" dirty="0" err="1"/>
              <a:t>sprostać</a:t>
            </a:r>
            <a:r>
              <a:rPr lang="en-US" sz="2200" b="1" dirty="0"/>
              <a:t> </a:t>
            </a:r>
            <a:r>
              <a:rPr lang="en-US" sz="2200" b="1" dirty="0" err="1"/>
              <a:t>trudom</a:t>
            </a:r>
            <a:r>
              <a:rPr lang="en-US" sz="2200" b="1" dirty="0"/>
              <a:t>  </a:t>
            </a:r>
            <a:r>
              <a:rPr lang="en-US" sz="2200" b="1" dirty="0" err="1"/>
              <a:t>i</a:t>
            </a:r>
            <a:r>
              <a:rPr lang="en-US" sz="2200" b="1" dirty="0"/>
              <a:t> </a:t>
            </a:r>
            <a:r>
              <a:rPr lang="en-US" sz="2200" b="1" dirty="0" err="1"/>
              <a:t>wyzwaniom</a:t>
            </a:r>
            <a:r>
              <a:rPr lang="en-US" sz="2200" b="1" dirty="0"/>
              <a:t> </a:t>
            </a:r>
            <a:r>
              <a:rPr lang="en-US" sz="2200" b="1" dirty="0" err="1"/>
              <a:t>szkolnego</a:t>
            </a:r>
            <a:r>
              <a:rPr lang="en-US" sz="2200" b="1" dirty="0"/>
              <a:t> </a:t>
            </a:r>
            <a:r>
              <a:rPr lang="en-US" sz="2200" b="1" dirty="0" err="1"/>
              <a:t>życia</a:t>
            </a:r>
            <a:r>
              <a:rPr lang="en-US" sz="2200" b="1" dirty="0"/>
              <a:t>.</a:t>
            </a:r>
            <a:endParaRPr lang="pl-PL"/>
          </a:p>
          <a:p>
            <a:pPr marL="0"/>
            <a:endParaRPr lang="en-US" sz="2200"/>
          </a:p>
        </p:txBody>
      </p:sp>
      <p:pic>
        <p:nvPicPr>
          <p:cNvPr id="6" name="Obraz 5" descr="Obraz zawierający osoba, w pomieszczeniu, Ludzka twarz, ubrania&#10;&#10;Zawartość wygenerowana przez AI może być niepoprawna.">
            <a:extLst>
              <a:ext uri="{FF2B5EF4-FFF2-40B4-BE49-F238E27FC236}">
                <a16:creationId xmlns:a16="http://schemas.microsoft.com/office/drawing/2014/main" id="{75376B05-98FF-7A85-14BF-E92DC0283AC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399" r="19648" b="-1"/>
          <a:stretch>
            <a:fillRect/>
          </a:stretch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9265338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CC07320-C2CA-4E29-8481-9D9E143C778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Obraz 7" descr="Obraz zawierający niebo, budynek&#10;&#10;Zawartość wygenerowana przez AI może być niepoprawna.">
            <a:extLst>
              <a:ext uri="{FF2B5EF4-FFF2-40B4-BE49-F238E27FC236}">
                <a16:creationId xmlns:a16="http://schemas.microsoft.com/office/drawing/2014/main" id="{56E9AF31-E67E-7B03-F91C-85DAB8F5A48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986" r="602" b="-1"/>
          <a:stretch>
            <a:fillRect/>
          </a:stretch>
        </p:blipFill>
        <p:spPr>
          <a:xfrm>
            <a:off x="1" y="10"/>
            <a:ext cx="9669642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178FB36B-5BFE-42CA-BC60-1115E0D95E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5125019" y="0"/>
            <a:ext cx="7066978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Tytuł 5">
            <a:extLst>
              <a:ext uri="{FF2B5EF4-FFF2-40B4-BE49-F238E27FC236}">
                <a16:creationId xmlns:a16="http://schemas.microsoft.com/office/drawing/2014/main" id="{CEB37321-6D90-74D8-900C-5E03453C63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3231" y="743447"/>
            <a:ext cx="6667936" cy="3692028"/>
          </a:xfrm>
          <a:noFill/>
        </p:spPr>
        <p:txBody>
          <a:bodyPr vert="horz" lIns="91440" tIns="45720" rIns="91440" bIns="45720" rtlCol="0" anchor="b">
            <a:normAutofit/>
          </a:bodyPr>
          <a:lstStyle/>
          <a:p>
            <a:br>
              <a:rPr lang="en-US" sz="1300" b="1" dirty="0"/>
            </a:br>
            <a:br>
              <a:rPr lang="en-US" sz="1300" b="1" dirty="0"/>
            </a:br>
            <a:br>
              <a:rPr lang="en-US" sz="1300" b="1" dirty="0"/>
            </a:br>
            <a:br>
              <a:rPr lang="en-US" sz="1300" b="1" dirty="0"/>
            </a:br>
            <a:br>
              <a:rPr lang="en-US" sz="1300" b="1" dirty="0"/>
            </a:br>
            <a:r>
              <a:rPr lang="en-US" sz="2400" b="1" err="1"/>
              <a:t>Koncepcja</a:t>
            </a:r>
            <a:r>
              <a:rPr lang="en-US" sz="2400" b="1" dirty="0"/>
              <a:t> </a:t>
            </a:r>
            <a:r>
              <a:rPr lang="en-US" sz="2400" b="1" err="1"/>
              <a:t>programu</a:t>
            </a:r>
            <a:r>
              <a:rPr lang="en-US" sz="2400" b="1" dirty="0"/>
              <a:t>  "</a:t>
            </a:r>
            <a:r>
              <a:rPr lang="en-US" sz="2400" b="1" err="1"/>
              <a:t>Odkrywam</a:t>
            </a:r>
            <a:r>
              <a:rPr lang="en-US" sz="2400" b="1" dirty="0"/>
              <a:t> </a:t>
            </a:r>
            <a:r>
              <a:rPr lang="en-US" sz="2400" b="1" err="1"/>
              <a:t>siebie</a:t>
            </a:r>
            <a:r>
              <a:rPr lang="en-US" sz="2400" b="1" dirty="0"/>
              <a:t> </a:t>
            </a:r>
            <a:r>
              <a:rPr lang="en-US" sz="2400" b="1" err="1"/>
              <a:t>i</a:t>
            </a:r>
            <a:r>
              <a:rPr lang="en-US" sz="2400" b="1" dirty="0"/>
              <a:t> </a:t>
            </a:r>
            <a:r>
              <a:rPr lang="en-US" sz="2400" b="1" err="1"/>
              <a:t>świat</a:t>
            </a:r>
            <a:r>
              <a:rPr lang="en-US" sz="2400" b="1" dirty="0"/>
              <a:t>" - </a:t>
            </a:r>
            <a:r>
              <a:rPr lang="en-US" sz="2400" b="1" err="1"/>
              <a:t>Jadwigi</a:t>
            </a:r>
            <a:r>
              <a:rPr lang="en-US" sz="2400" b="1" dirty="0"/>
              <a:t> </a:t>
            </a:r>
            <a:r>
              <a:rPr lang="en-US" sz="2400" b="1" err="1"/>
              <a:t>Pytlarczyk</a:t>
            </a:r>
            <a:r>
              <a:rPr lang="en-US" sz="2400" b="1" dirty="0"/>
              <a:t> </a:t>
            </a:r>
            <a:r>
              <a:rPr lang="en-US" sz="2400" b="1" err="1"/>
              <a:t>oparta</a:t>
            </a:r>
            <a:r>
              <a:rPr lang="en-US" sz="2400" b="1" dirty="0"/>
              <a:t> jest </a:t>
            </a:r>
            <a:r>
              <a:rPr lang="en-US" sz="2400" b="1" err="1"/>
              <a:t>na</a:t>
            </a:r>
            <a:r>
              <a:rPr lang="en-US" sz="2400" b="1" dirty="0"/>
              <a:t> </a:t>
            </a:r>
            <a:r>
              <a:rPr lang="en-US" sz="2400" b="1" err="1"/>
              <a:t>teorii</a:t>
            </a:r>
            <a:r>
              <a:rPr lang="en-US" sz="2400" b="1" dirty="0"/>
              <a:t> </a:t>
            </a:r>
            <a:r>
              <a:rPr lang="en-US" sz="2400" b="1" err="1"/>
              <a:t>inteligencji</a:t>
            </a:r>
            <a:r>
              <a:rPr lang="en-US" sz="2400" b="1" dirty="0"/>
              <a:t> </a:t>
            </a:r>
            <a:r>
              <a:rPr lang="en-US" sz="2400" b="1" err="1"/>
              <a:t>wielorakich</a:t>
            </a:r>
            <a:r>
              <a:rPr lang="en-US" sz="2400" b="1" dirty="0"/>
              <a:t> </a:t>
            </a:r>
            <a:r>
              <a:rPr lang="en-US" sz="2400" b="1" err="1"/>
              <a:t>H.Gardnera</a:t>
            </a:r>
            <a:r>
              <a:rPr lang="en-US" sz="2400" b="1" dirty="0"/>
              <a:t>.  Program </a:t>
            </a:r>
            <a:r>
              <a:rPr lang="en-US" sz="2400" b="1" err="1"/>
              <a:t>łączy</a:t>
            </a:r>
            <a:r>
              <a:rPr lang="en-US" sz="2400" b="1" dirty="0"/>
              <a:t> </a:t>
            </a:r>
            <a:r>
              <a:rPr lang="en-US" sz="2400" b="1" err="1"/>
              <a:t>metodykę</a:t>
            </a:r>
            <a:r>
              <a:rPr lang="en-US" sz="2400" b="1" dirty="0"/>
              <a:t> z </a:t>
            </a:r>
            <a:r>
              <a:rPr lang="en-US" sz="2400" b="1" err="1"/>
              <a:t>nowatorstwem</a:t>
            </a:r>
            <a:r>
              <a:rPr lang="en-US" sz="2400" b="1" dirty="0"/>
              <a:t>, </a:t>
            </a:r>
            <a:r>
              <a:rPr lang="en-US" sz="2400" b="1" err="1"/>
              <a:t>zakłada</a:t>
            </a:r>
            <a:r>
              <a:rPr lang="en-US" sz="2400" b="1" dirty="0"/>
              <a:t> </a:t>
            </a:r>
            <a:r>
              <a:rPr lang="en-US" sz="2400" b="1" err="1"/>
              <a:t>indywidualne</a:t>
            </a:r>
            <a:r>
              <a:rPr lang="en-US" sz="2400" b="1" dirty="0"/>
              <a:t> </a:t>
            </a:r>
            <a:r>
              <a:rPr lang="en-US" sz="2400" b="1" err="1"/>
              <a:t>podejście</a:t>
            </a:r>
            <a:r>
              <a:rPr lang="en-US" sz="2400" b="1" dirty="0"/>
              <a:t> do </a:t>
            </a:r>
            <a:r>
              <a:rPr lang="en-US" sz="2400" b="1" err="1"/>
              <a:t>każdego</a:t>
            </a:r>
            <a:r>
              <a:rPr lang="en-US" sz="2400" b="1" dirty="0"/>
              <a:t> </a:t>
            </a:r>
            <a:r>
              <a:rPr lang="en-US" sz="2400" b="1" err="1"/>
              <a:t>dziecka</a:t>
            </a:r>
            <a:r>
              <a:rPr lang="en-US" sz="2400" b="1" dirty="0"/>
              <a:t>, </a:t>
            </a:r>
            <a:r>
              <a:rPr lang="en-US" sz="2400" b="1" err="1"/>
              <a:t>metody</a:t>
            </a:r>
            <a:r>
              <a:rPr lang="en-US" sz="2400" b="1" dirty="0"/>
              <a:t> </a:t>
            </a:r>
            <a:r>
              <a:rPr lang="en-US" sz="2400" b="1" err="1"/>
              <a:t>i</a:t>
            </a:r>
            <a:r>
              <a:rPr lang="en-US" sz="2400" b="1" dirty="0"/>
              <a:t> </a:t>
            </a:r>
            <a:r>
              <a:rPr lang="en-US" sz="2400" b="1" err="1"/>
              <a:t>formy</a:t>
            </a:r>
            <a:r>
              <a:rPr lang="en-US" sz="2400" b="1" dirty="0"/>
              <a:t> </a:t>
            </a:r>
            <a:r>
              <a:rPr lang="en-US" sz="2400" b="1" err="1"/>
              <a:t>pracy</a:t>
            </a:r>
            <a:r>
              <a:rPr lang="en-US" sz="2400" b="1" dirty="0"/>
              <a:t> </a:t>
            </a:r>
            <a:r>
              <a:rPr lang="en-US" sz="2400" b="1" err="1"/>
              <a:t>preferują</a:t>
            </a:r>
            <a:r>
              <a:rPr lang="en-US" sz="2400" b="1" dirty="0"/>
              <a:t> </a:t>
            </a:r>
            <a:r>
              <a:rPr lang="en-US" sz="2400" b="1" err="1"/>
              <a:t>badanie</a:t>
            </a:r>
            <a:r>
              <a:rPr lang="en-US" sz="2400" b="1" dirty="0"/>
              <a:t>, </a:t>
            </a:r>
            <a:r>
              <a:rPr lang="en-US" sz="2400" b="1" err="1"/>
              <a:t>odkrywanie</a:t>
            </a:r>
            <a:r>
              <a:rPr lang="en-US" sz="2400" b="1" dirty="0"/>
              <a:t>, </a:t>
            </a:r>
            <a:r>
              <a:rPr lang="en-US" sz="2400" b="1" err="1"/>
              <a:t>integrację</a:t>
            </a:r>
            <a:r>
              <a:rPr lang="en-US" sz="2400" b="1" dirty="0"/>
              <a:t> </a:t>
            </a:r>
            <a:r>
              <a:rPr lang="en-US" sz="2400" b="1" err="1"/>
              <a:t>sensoryczną</a:t>
            </a:r>
            <a:r>
              <a:rPr lang="en-US" sz="2400" b="1" dirty="0"/>
              <a:t>, </a:t>
            </a:r>
            <a:r>
              <a:rPr lang="en-US" sz="2400" b="1" err="1"/>
              <a:t>duży</a:t>
            </a:r>
            <a:r>
              <a:rPr lang="en-US" sz="2400" b="1" dirty="0"/>
              <a:t> </a:t>
            </a:r>
            <a:r>
              <a:rPr lang="en-US" sz="2400" b="1" err="1"/>
              <a:t>nacisk</a:t>
            </a:r>
            <a:r>
              <a:rPr lang="en-US" sz="2400" b="1" dirty="0"/>
              <a:t> </a:t>
            </a:r>
            <a:r>
              <a:rPr lang="en-US" sz="2400" b="1" err="1"/>
              <a:t>położono</a:t>
            </a:r>
            <a:r>
              <a:rPr lang="en-US" sz="2400" b="1" dirty="0"/>
              <a:t> </a:t>
            </a:r>
            <a:r>
              <a:rPr lang="en-US" sz="2400" b="1" err="1"/>
              <a:t>na</a:t>
            </a:r>
            <a:r>
              <a:rPr lang="en-US" sz="2400" b="1" dirty="0"/>
              <a:t> </a:t>
            </a:r>
            <a:r>
              <a:rPr lang="en-US" sz="2400" b="1" err="1"/>
              <a:t>procesy</a:t>
            </a:r>
            <a:r>
              <a:rPr lang="en-US" sz="2400" b="1" dirty="0"/>
              <a:t> </a:t>
            </a:r>
            <a:r>
              <a:rPr lang="en-US" sz="2400" b="1" err="1"/>
              <a:t>poznawcze</a:t>
            </a:r>
            <a:r>
              <a:rPr lang="en-US" sz="2400" b="1" dirty="0"/>
              <a:t>.</a:t>
            </a:r>
            <a:endParaRPr lang="en-US" sz="2400" dirty="0"/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11484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Obraz zawierający na wolnym powietrzu, niebo, droga, ubrania&#10;&#10;Zawartość wygenerowana przez AI może być niepoprawna.">
            <a:extLst>
              <a:ext uri="{FF2B5EF4-FFF2-40B4-BE49-F238E27FC236}">
                <a16:creationId xmlns:a16="http://schemas.microsoft.com/office/drawing/2014/main" id="{3917DB91-B244-2838-9F8B-A05F9E8E8B0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298" t="9091"/>
          <a:stretch>
            <a:fillRect/>
          </a:stretch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4800F34-DBB8-8FFA-9E21-D0337E5FCCDB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0" y="2333625"/>
            <a:ext cx="7501972" cy="38102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pl-PL" sz="2400" b="1" dirty="0">
                <a:latin typeface="Calibri"/>
                <a:ea typeface="Calibri"/>
                <a:cs typeface="Arial"/>
              </a:rPr>
              <a:t>Praca o charakterze zindywidualizowanym, rozbudzająca ciekawość świata, rozwijająca predyspozycje i zdolności poznawcze, a także kształtująca umiejętności społeczne przyświeca naszym działaniom edukacyjnym, które wdrażamy w ramach koncepcji Planu Daltońskiego. </a:t>
            </a:r>
            <a:endParaRPr lang="pl-PL" sz="2400" b="1" dirty="0">
              <a:latin typeface="Calibri"/>
              <a:ea typeface="Calibri"/>
              <a:cs typeface="Calibri"/>
            </a:endParaRPr>
          </a:p>
          <a:p>
            <a:pPr marL="0" indent="0">
              <a:buNone/>
            </a:pPr>
            <a:endParaRPr lang="pl-PL" sz="2000" b="1">
              <a:latin typeface="Calibri"/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975394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braz 4" descr="Obraz zawierający osoba, ubrania, w pomieszczeniu, Ludzka twarz&#10;&#10;Zawartość wygenerowana przez AI może być niepoprawna.">
            <a:extLst>
              <a:ext uri="{FF2B5EF4-FFF2-40B4-BE49-F238E27FC236}">
                <a16:creationId xmlns:a16="http://schemas.microsoft.com/office/drawing/2014/main" id="{3BC1F130-54DD-EE09-99FF-15B32BD5B0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884" r="-1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7EC431D-FAAE-345B-A0E6-B609B29B9E6F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28600" y="1106144"/>
            <a:ext cx="6217046" cy="5070819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buNone/>
            </a:pPr>
            <a:r>
              <a:rPr lang="en-US" sz="3200" b="1" err="1"/>
              <a:t>Edukacja</a:t>
            </a:r>
            <a:r>
              <a:rPr lang="en-US" sz="3200" b="1" dirty="0"/>
              <a:t> </a:t>
            </a:r>
            <a:r>
              <a:rPr lang="en-US" sz="3200" b="1" err="1"/>
              <a:t>daltońska</a:t>
            </a:r>
            <a:r>
              <a:rPr lang="en-US" sz="3200" b="1" dirty="0"/>
              <a:t> </a:t>
            </a:r>
            <a:r>
              <a:rPr lang="en-US" sz="3200" b="1" err="1"/>
              <a:t>podkreśla</a:t>
            </a:r>
            <a:r>
              <a:rPr lang="en-US" sz="3200" b="1" dirty="0"/>
              <a:t> </a:t>
            </a:r>
            <a:r>
              <a:rPr lang="en-US" sz="3200" b="1" err="1"/>
              <a:t>znaczenie</a:t>
            </a:r>
            <a:r>
              <a:rPr lang="en-US" sz="3200" b="1" dirty="0"/>
              <a:t> </a:t>
            </a:r>
            <a:r>
              <a:rPr lang="en-US" sz="3200" b="1" err="1"/>
              <a:t>odpowiedzialności</a:t>
            </a:r>
            <a:r>
              <a:rPr lang="en-US" sz="3200" b="1" dirty="0"/>
              <a:t> za </a:t>
            </a:r>
            <a:r>
              <a:rPr lang="en-US" sz="3200" b="1" err="1"/>
              <a:t>podejmowane</a:t>
            </a:r>
            <a:r>
              <a:rPr lang="en-US" sz="3200" b="1" dirty="0"/>
              <a:t> </a:t>
            </a:r>
            <a:r>
              <a:rPr lang="en-US" sz="3200" b="1" err="1"/>
              <a:t>zadania</a:t>
            </a:r>
            <a:r>
              <a:rPr lang="en-US" sz="3200" b="1" dirty="0"/>
              <a:t>, </a:t>
            </a:r>
            <a:r>
              <a:rPr lang="en-US" sz="3200" b="1" err="1"/>
              <a:t>samodzielnego</a:t>
            </a:r>
            <a:r>
              <a:rPr lang="en-US" sz="3200" b="1" dirty="0"/>
              <a:t> </a:t>
            </a:r>
            <a:r>
              <a:rPr lang="en-US" sz="3200" b="1" err="1"/>
              <a:t>uczenia</a:t>
            </a:r>
            <a:r>
              <a:rPr lang="en-US" sz="3200" b="1" dirty="0"/>
              <a:t> </a:t>
            </a:r>
            <a:r>
              <a:rPr lang="en-US" sz="3200" b="1" err="1"/>
              <a:t>się</a:t>
            </a:r>
            <a:r>
              <a:rPr lang="en-US" sz="3200" b="1" dirty="0"/>
              <a:t> </a:t>
            </a:r>
            <a:r>
              <a:rPr lang="en-US" sz="3200" b="1" err="1"/>
              <a:t>dzieci</a:t>
            </a:r>
            <a:r>
              <a:rPr lang="en-US" sz="3200" b="1" dirty="0"/>
              <a:t>, </a:t>
            </a:r>
            <a:r>
              <a:rPr lang="en-US" sz="3200" b="1" err="1"/>
              <a:t>zachęca</a:t>
            </a:r>
            <a:r>
              <a:rPr lang="en-US" sz="3200" b="1" dirty="0"/>
              <a:t> do </a:t>
            </a:r>
            <a:r>
              <a:rPr lang="en-US" sz="3200" b="1" err="1"/>
              <a:t>uczenia</a:t>
            </a:r>
            <a:r>
              <a:rPr lang="en-US" sz="3200" b="1" dirty="0"/>
              <a:t> </a:t>
            </a:r>
            <a:r>
              <a:rPr lang="en-US" sz="3200" b="1" err="1"/>
              <a:t>się</a:t>
            </a:r>
            <a:r>
              <a:rPr lang="en-US" sz="3200" b="1" dirty="0"/>
              <a:t> we </a:t>
            </a:r>
            <a:r>
              <a:rPr lang="en-US" sz="3200" b="1" err="1"/>
              <a:t>współpracy</a:t>
            </a:r>
            <a:r>
              <a:rPr lang="en-US" sz="3200" b="1" dirty="0"/>
              <a:t> </a:t>
            </a:r>
            <a:r>
              <a:rPr lang="en-US" sz="3200" b="1" err="1"/>
              <a:t>oraz</a:t>
            </a:r>
            <a:r>
              <a:rPr lang="en-US" sz="3200" b="1" dirty="0"/>
              <a:t> </a:t>
            </a:r>
            <a:r>
              <a:rPr lang="en-US" sz="3200" b="1" err="1"/>
              <a:t>uczy</a:t>
            </a:r>
            <a:r>
              <a:rPr lang="en-US" sz="3200" b="1" dirty="0"/>
              <a:t> </a:t>
            </a:r>
            <a:r>
              <a:rPr lang="en-US" sz="3200" b="1" err="1"/>
              <a:t>refleksji</a:t>
            </a:r>
            <a:r>
              <a:rPr lang="en-US" sz="3200" b="1" dirty="0"/>
              <a:t>.</a:t>
            </a:r>
            <a:endParaRPr lang="pl-PL" sz="3200" b="1"/>
          </a:p>
        </p:txBody>
      </p:sp>
    </p:spTree>
    <p:extLst>
      <p:ext uri="{BB962C8B-B14F-4D97-AF65-F5344CB8AC3E}">
        <p14:creationId xmlns:p14="http://schemas.microsoft.com/office/powerpoint/2010/main" val="293261012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1" name="Rectangle 40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5C3AE947-BE69-C80C-4C2A-636C34D010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493" y="238539"/>
            <a:ext cx="11040291" cy="661530"/>
          </a:xfrm>
        </p:spPr>
        <p:txBody>
          <a:bodyPr anchor="b">
            <a:normAutofit/>
          </a:bodyPr>
          <a:lstStyle/>
          <a:p>
            <a:pPr algn="ctr"/>
            <a:r>
              <a:rPr lang="pl-PL" sz="2400" b="1" dirty="0"/>
              <a:t>Alternatywne metody pracy w naszym przedszkolu:</a:t>
            </a:r>
            <a:endParaRPr lang="pl-PL" sz="2400" dirty="0"/>
          </a:p>
        </p:txBody>
      </p:sp>
      <p:sp>
        <p:nvSpPr>
          <p:cNvPr id="43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72493" y="1681544"/>
            <a:ext cx="10972800" cy="18288"/>
          </a:xfrm>
          <a:custGeom>
            <a:avLst/>
            <a:gdLst>
              <a:gd name="connsiteX0" fmla="*/ 0 w 10972800"/>
              <a:gd name="connsiteY0" fmla="*/ 0 h 18288"/>
              <a:gd name="connsiteX1" fmla="*/ 356616 w 10972800"/>
              <a:gd name="connsiteY1" fmla="*/ 0 h 18288"/>
              <a:gd name="connsiteX2" fmla="*/ 1042416 w 10972800"/>
              <a:gd name="connsiteY2" fmla="*/ 0 h 18288"/>
              <a:gd name="connsiteX3" fmla="*/ 1947672 w 10972800"/>
              <a:gd name="connsiteY3" fmla="*/ 0 h 18288"/>
              <a:gd name="connsiteX4" fmla="*/ 2633472 w 10972800"/>
              <a:gd name="connsiteY4" fmla="*/ 0 h 18288"/>
              <a:gd name="connsiteX5" fmla="*/ 2990088 w 10972800"/>
              <a:gd name="connsiteY5" fmla="*/ 0 h 18288"/>
              <a:gd name="connsiteX6" fmla="*/ 3456432 w 10972800"/>
              <a:gd name="connsiteY6" fmla="*/ 0 h 18288"/>
              <a:gd name="connsiteX7" fmla="*/ 4361688 w 10972800"/>
              <a:gd name="connsiteY7" fmla="*/ 0 h 18288"/>
              <a:gd name="connsiteX8" fmla="*/ 5266944 w 10972800"/>
              <a:gd name="connsiteY8" fmla="*/ 0 h 18288"/>
              <a:gd name="connsiteX9" fmla="*/ 6172200 w 10972800"/>
              <a:gd name="connsiteY9" fmla="*/ 0 h 18288"/>
              <a:gd name="connsiteX10" fmla="*/ 6528816 w 10972800"/>
              <a:gd name="connsiteY10" fmla="*/ 0 h 18288"/>
              <a:gd name="connsiteX11" fmla="*/ 7214616 w 10972800"/>
              <a:gd name="connsiteY11" fmla="*/ 0 h 18288"/>
              <a:gd name="connsiteX12" fmla="*/ 7790688 w 10972800"/>
              <a:gd name="connsiteY12" fmla="*/ 0 h 18288"/>
              <a:gd name="connsiteX13" fmla="*/ 8147304 w 10972800"/>
              <a:gd name="connsiteY13" fmla="*/ 0 h 18288"/>
              <a:gd name="connsiteX14" fmla="*/ 9052560 w 10972800"/>
              <a:gd name="connsiteY14" fmla="*/ 0 h 18288"/>
              <a:gd name="connsiteX15" fmla="*/ 9409176 w 10972800"/>
              <a:gd name="connsiteY15" fmla="*/ 0 h 18288"/>
              <a:gd name="connsiteX16" fmla="*/ 9765792 w 10972800"/>
              <a:gd name="connsiteY16" fmla="*/ 0 h 18288"/>
              <a:gd name="connsiteX17" fmla="*/ 10341864 w 10972800"/>
              <a:gd name="connsiteY17" fmla="*/ 0 h 18288"/>
              <a:gd name="connsiteX18" fmla="*/ 10972800 w 10972800"/>
              <a:gd name="connsiteY18" fmla="*/ 0 h 18288"/>
              <a:gd name="connsiteX19" fmla="*/ 10972800 w 10972800"/>
              <a:gd name="connsiteY19" fmla="*/ 18288 h 18288"/>
              <a:gd name="connsiteX20" fmla="*/ 10177272 w 10972800"/>
              <a:gd name="connsiteY20" fmla="*/ 18288 h 18288"/>
              <a:gd name="connsiteX21" fmla="*/ 9820656 w 10972800"/>
              <a:gd name="connsiteY21" fmla="*/ 18288 h 18288"/>
              <a:gd name="connsiteX22" fmla="*/ 9464040 w 10972800"/>
              <a:gd name="connsiteY22" fmla="*/ 18288 h 18288"/>
              <a:gd name="connsiteX23" fmla="*/ 8778240 w 10972800"/>
              <a:gd name="connsiteY23" fmla="*/ 18288 h 18288"/>
              <a:gd name="connsiteX24" fmla="*/ 8421624 w 10972800"/>
              <a:gd name="connsiteY24" fmla="*/ 18288 h 18288"/>
              <a:gd name="connsiteX25" fmla="*/ 7735824 w 10972800"/>
              <a:gd name="connsiteY25" fmla="*/ 18288 h 18288"/>
              <a:gd name="connsiteX26" fmla="*/ 6940296 w 10972800"/>
              <a:gd name="connsiteY26" fmla="*/ 18288 h 18288"/>
              <a:gd name="connsiteX27" fmla="*/ 6254496 w 10972800"/>
              <a:gd name="connsiteY27" fmla="*/ 18288 h 18288"/>
              <a:gd name="connsiteX28" fmla="*/ 5458968 w 10972800"/>
              <a:gd name="connsiteY28" fmla="*/ 18288 h 18288"/>
              <a:gd name="connsiteX29" fmla="*/ 4663440 w 10972800"/>
              <a:gd name="connsiteY29" fmla="*/ 18288 h 18288"/>
              <a:gd name="connsiteX30" fmla="*/ 4306824 w 10972800"/>
              <a:gd name="connsiteY30" fmla="*/ 18288 h 18288"/>
              <a:gd name="connsiteX31" fmla="*/ 3840480 w 10972800"/>
              <a:gd name="connsiteY31" fmla="*/ 18288 h 18288"/>
              <a:gd name="connsiteX32" fmla="*/ 3264408 w 10972800"/>
              <a:gd name="connsiteY32" fmla="*/ 18288 h 18288"/>
              <a:gd name="connsiteX33" fmla="*/ 2578608 w 10972800"/>
              <a:gd name="connsiteY33" fmla="*/ 18288 h 18288"/>
              <a:gd name="connsiteX34" fmla="*/ 1673352 w 10972800"/>
              <a:gd name="connsiteY34" fmla="*/ 18288 h 18288"/>
              <a:gd name="connsiteX35" fmla="*/ 877824 w 10972800"/>
              <a:gd name="connsiteY35" fmla="*/ 18288 h 18288"/>
              <a:gd name="connsiteX36" fmla="*/ 0 w 10972800"/>
              <a:gd name="connsiteY36" fmla="*/ 18288 h 18288"/>
              <a:gd name="connsiteX37" fmla="*/ 0 w 10972800"/>
              <a:gd name="connsiteY37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</a:cxnLst>
            <a:rect l="l" t="t" r="r" b="b"/>
            <a:pathLst>
              <a:path w="10972800" h="18288" fill="none" extrusionOk="0">
                <a:moveTo>
                  <a:pt x="0" y="0"/>
                </a:moveTo>
                <a:cubicBezTo>
                  <a:pt x="165916" y="-1866"/>
                  <a:pt x="188720" y="13756"/>
                  <a:pt x="356616" y="0"/>
                </a:cubicBezTo>
                <a:cubicBezTo>
                  <a:pt x="524512" y="-13756"/>
                  <a:pt x="734781" y="8922"/>
                  <a:pt x="1042416" y="0"/>
                </a:cubicBezTo>
                <a:cubicBezTo>
                  <a:pt x="1350051" y="-8922"/>
                  <a:pt x="1595982" y="-26315"/>
                  <a:pt x="1947672" y="0"/>
                </a:cubicBezTo>
                <a:cubicBezTo>
                  <a:pt x="2299362" y="26315"/>
                  <a:pt x="2292691" y="-19526"/>
                  <a:pt x="2633472" y="0"/>
                </a:cubicBezTo>
                <a:cubicBezTo>
                  <a:pt x="2974253" y="19526"/>
                  <a:pt x="2857309" y="10773"/>
                  <a:pt x="2990088" y="0"/>
                </a:cubicBezTo>
                <a:cubicBezTo>
                  <a:pt x="3122867" y="-10773"/>
                  <a:pt x="3359343" y="7194"/>
                  <a:pt x="3456432" y="0"/>
                </a:cubicBezTo>
                <a:cubicBezTo>
                  <a:pt x="3553521" y="-7194"/>
                  <a:pt x="4136258" y="5108"/>
                  <a:pt x="4361688" y="0"/>
                </a:cubicBezTo>
                <a:cubicBezTo>
                  <a:pt x="4587118" y="-5108"/>
                  <a:pt x="4992424" y="-42958"/>
                  <a:pt x="5266944" y="0"/>
                </a:cubicBezTo>
                <a:cubicBezTo>
                  <a:pt x="5541464" y="42958"/>
                  <a:pt x="5882966" y="-3430"/>
                  <a:pt x="6172200" y="0"/>
                </a:cubicBezTo>
                <a:cubicBezTo>
                  <a:pt x="6461434" y="3430"/>
                  <a:pt x="6432127" y="6688"/>
                  <a:pt x="6528816" y="0"/>
                </a:cubicBezTo>
                <a:cubicBezTo>
                  <a:pt x="6625505" y="-6688"/>
                  <a:pt x="6916805" y="-436"/>
                  <a:pt x="7214616" y="0"/>
                </a:cubicBezTo>
                <a:cubicBezTo>
                  <a:pt x="7512427" y="436"/>
                  <a:pt x="7626159" y="-6909"/>
                  <a:pt x="7790688" y="0"/>
                </a:cubicBezTo>
                <a:cubicBezTo>
                  <a:pt x="7955217" y="6909"/>
                  <a:pt x="8048891" y="15307"/>
                  <a:pt x="8147304" y="0"/>
                </a:cubicBezTo>
                <a:cubicBezTo>
                  <a:pt x="8245717" y="-15307"/>
                  <a:pt x="8645618" y="-11734"/>
                  <a:pt x="9052560" y="0"/>
                </a:cubicBezTo>
                <a:cubicBezTo>
                  <a:pt x="9459502" y="11734"/>
                  <a:pt x="9320584" y="8388"/>
                  <a:pt x="9409176" y="0"/>
                </a:cubicBezTo>
                <a:cubicBezTo>
                  <a:pt x="9497768" y="-8388"/>
                  <a:pt x="9644192" y="8379"/>
                  <a:pt x="9765792" y="0"/>
                </a:cubicBezTo>
                <a:cubicBezTo>
                  <a:pt x="9887392" y="-8379"/>
                  <a:pt x="10105220" y="-12663"/>
                  <a:pt x="10341864" y="0"/>
                </a:cubicBezTo>
                <a:cubicBezTo>
                  <a:pt x="10578508" y="12663"/>
                  <a:pt x="10773103" y="-5786"/>
                  <a:pt x="10972800" y="0"/>
                </a:cubicBezTo>
                <a:cubicBezTo>
                  <a:pt x="10972146" y="8818"/>
                  <a:pt x="10972240" y="13823"/>
                  <a:pt x="10972800" y="18288"/>
                </a:cubicBezTo>
                <a:cubicBezTo>
                  <a:pt x="10588778" y="31598"/>
                  <a:pt x="10543381" y="-12698"/>
                  <a:pt x="10177272" y="18288"/>
                </a:cubicBezTo>
                <a:cubicBezTo>
                  <a:pt x="9811163" y="49274"/>
                  <a:pt x="9996817" y="25662"/>
                  <a:pt x="9820656" y="18288"/>
                </a:cubicBezTo>
                <a:cubicBezTo>
                  <a:pt x="9644495" y="10914"/>
                  <a:pt x="9607007" y="31631"/>
                  <a:pt x="9464040" y="18288"/>
                </a:cubicBezTo>
                <a:cubicBezTo>
                  <a:pt x="9321073" y="4945"/>
                  <a:pt x="9114189" y="28940"/>
                  <a:pt x="8778240" y="18288"/>
                </a:cubicBezTo>
                <a:cubicBezTo>
                  <a:pt x="8442291" y="7636"/>
                  <a:pt x="8594763" y="987"/>
                  <a:pt x="8421624" y="18288"/>
                </a:cubicBezTo>
                <a:cubicBezTo>
                  <a:pt x="8248485" y="35589"/>
                  <a:pt x="7929515" y="37573"/>
                  <a:pt x="7735824" y="18288"/>
                </a:cubicBezTo>
                <a:cubicBezTo>
                  <a:pt x="7542133" y="-997"/>
                  <a:pt x="7252504" y="33858"/>
                  <a:pt x="6940296" y="18288"/>
                </a:cubicBezTo>
                <a:cubicBezTo>
                  <a:pt x="6628088" y="2718"/>
                  <a:pt x="6528503" y="48389"/>
                  <a:pt x="6254496" y="18288"/>
                </a:cubicBezTo>
                <a:cubicBezTo>
                  <a:pt x="5980489" y="-11813"/>
                  <a:pt x="5695784" y="-3740"/>
                  <a:pt x="5458968" y="18288"/>
                </a:cubicBezTo>
                <a:cubicBezTo>
                  <a:pt x="5222152" y="40316"/>
                  <a:pt x="5010751" y="19095"/>
                  <a:pt x="4663440" y="18288"/>
                </a:cubicBezTo>
                <a:cubicBezTo>
                  <a:pt x="4316129" y="17481"/>
                  <a:pt x="4425552" y="1606"/>
                  <a:pt x="4306824" y="18288"/>
                </a:cubicBezTo>
                <a:cubicBezTo>
                  <a:pt x="4188096" y="34970"/>
                  <a:pt x="3941535" y="7481"/>
                  <a:pt x="3840480" y="18288"/>
                </a:cubicBezTo>
                <a:cubicBezTo>
                  <a:pt x="3739425" y="29095"/>
                  <a:pt x="3402388" y="17641"/>
                  <a:pt x="3264408" y="18288"/>
                </a:cubicBezTo>
                <a:cubicBezTo>
                  <a:pt x="3126428" y="18935"/>
                  <a:pt x="2776779" y="9983"/>
                  <a:pt x="2578608" y="18288"/>
                </a:cubicBezTo>
                <a:cubicBezTo>
                  <a:pt x="2380437" y="26593"/>
                  <a:pt x="1909468" y="25818"/>
                  <a:pt x="1673352" y="18288"/>
                </a:cubicBezTo>
                <a:cubicBezTo>
                  <a:pt x="1437236" y="10758"/>
                  <a:pt x="1131180" y="49884"/>
                  <a:pt x="877824" y="18288"/>
                </a:cubicBezTo>
                <a:cubicBezTo>
                  <a:pt x="624468" y="-13308"/>
                  <a:pt x="206753" y="2195"/>
                  <a:pt x="0" y="18288"/>
                </a:cubicBezTo>
                <a:cubicBezTo>
                  <a:pt x="313" y="10654"/>
                  <a:pt x="-263" y="4056"/>
                  <a:pt x="0" y="0"/>
                </a:cubicBezTo>
                <a:close/>
              </a:path>
              <a:path w="10972800" h="18288" stroke="0" extrusionOk="0">
                <a:moveTo>
                  <a:pt x="0" y="0"/>
                </a:moveTo>
                <a:cubicBezTo>
                  <a:pt x="164017" y="-17675"/>
                  <a:pt x="309425" y="9913"/>
                  <a:pt x="466344" y="0"/>
                </a:cubicBezTo>
                <a:cubicBezTo>
                  <a:pt x="623263" y="-9913"/>
                  <a:pt x="659300" y="-14524"/>
                  <a:pt x="822960" y="0"/>
                </a:cubicBezTo>
                <a:cubicBezTo>
                  <a:pt x="986620" y="14524"/>
                  <a:pt x="1105222" y="-16481"/>
                  <a:pt x="1289304" y="0"/>
                </a:cubicBezTo>
                <a:cubicBezTo>
                  <a:pt x="1473386" y="16481"/>
                  <a:pt x="1693223" y="26161"/>
                  <a:pt x="1975104" y="0"/>
                </a:cubicBezTo>
                <a:cubicBezTo>
                  <a:pt x="2256985" y="-26161"/>
                  <a:pt x="2435781" y="23061"/>
                  <a:pt x="2770632" y="0"/>
                </a:cubicBezTo>
                <a:cubicBezTo>
                  <a:pt x="3105483" y="-23061"/>
                  <a:pt x="3247479" y="-44011"/>
                  <a:pt x="3675888" y="0"/>
                </a:cubicBezTo>
                <a:cubicBezTo>
                  <a:pt x="4104297" y="44011"/>
                  <a:pt x="4280918" y="4017"/>
                  <a:pt x="4581144" y="0"/>
                </a:cubicBezTo>
                <a:cubicBezTo>
                  <a:pt x="4881370" y="-4017"/>
                  <a:pt x="5021699" y="-11889"/>
                  <a:pt x="5157216" y="0"/>
                </a:cubicBezTo>
                <a:cubicBezTo>
                  <a:pt x="5292733" y="11889"/>
                  <a:pt x="5603398" y="-17698"/>
                  <a:pt x="5952744" y="0"/>
                </a:cubicBezTo>
                <a:cubicBezTo>
                  <a:pt x="6302090" y="17698"/>
                  <a:pt x="6353093" y="-11909"/>
                  <a:pt x="6638544" y="0"/>
                </a:cubicBezTo>
                <a:cubicBezTo>
                  <a:pt x="6923995" y="11909"/>
                  <a:pt x="7053404" y="21630"/>
                  <a:pt x="7214616" y="0"/>
                </a:cubicBezTo>
                <a:cubicBezTo>
                  <a:pt x="7375828" y="-21630"/>
                  <a:pt x="7837963" y="3886"/>
                  <a:pt x="8010144" y="0"/>
                </a:cubicBezTo>
                <a:cubicBezTo>
                  <a:pt x="8182325" y="-3886"/>
                  <a:pt x="8224183" y="16009"/>
                  <a:pt x="8366760" y="0"/>
                </a:cubicBezTo>
                <a:cubicBezTo>
                  <a:pt x="8509337" y="-16009"/>
                  <a:pt x="8687920" y="-5720"/>
                  <a:pt x="8942832" y="0"/>
                </a:cubicBezTo>
                <a:cubicBezTo>
                  <a:pt x="9197744" y="5720"/>
                  <a:pt x="9368437" y="20479"/>
                  <a:pt x="9628632" y="0"/>
                </a:cubicBezTo>
                <a:cubicBezTo>
                  <a:pt x="9888827" y="-20479"/>
                  <a:pt x="10560858" y="-20746"/>
                  <a:pt x="10972800" y="0"/>
                </a:cubicBezTo>
                <a:cubicBezTo>
                  <a:pt x="10972186" y="5722"/>
                  <a:pt x="10972980" y="12495"/>
                  <a:pt x="10972800" y="18288"/>
                </a:cubicBezTo>
                <a:cubicBezTo>
                  <a:pt x="10786146" y="12536"/>
                  <a:pt x="10623717" y="14033"/>
                  <a:pt x="10506456" y="18288"/>
                </a:cubicBezTo>
                <a:cubicBezTo>
                  <a:pt x="10389195" y="22543"/>
                  <a:pt x="10296178" y="20107"/>
                  <a:pt x="10149840" y="18288"/>
                </a:cubicBezTo>
                <a:cubicBezTo>
                  <a:pt x="10003502" y="16469"/>
                  <a:pt x="9767530" y="28891"/>
                  <a:pt x="9464040" y="18288"/>
                </a:cubicBezTo>
                <a:cubicBezTo>
                  <a:pt x="9160550" y="7685"/>
                  <a:pt x="9229050" y="2659"/>
                  <a:pt x="8997696" y="18288"/>
                </a:cubicBezTo>
                <a:cubicBezTo>
                  <a:pt x="8766342" y="33917"/>
                  <a:pt x="8340136" y="34864"/>
                  <a:pt x="8092440" y="18288"/>
                </a:cubicBezTo>
                <a:cubicBezTo>
                  <a:pt x="7844744" y="1712"/>
                  <a:pt x="7863720" y="27405"/>
                  <a:pt x="7735824" y="18288"/>
                </a:cubicBezTo>
                <a:cubicBezTo>
                  <a:pt x="7607928" y="9171"/>
                  <a:pt x="7323619" y="461"/>
                  <a:pt x="7050024" y="18288"/>
                </a:cubicBezTo>
                <a:cubicBezTo>
                  <a:pt x="6776429" y="36115"/>
                  <a:pt x="6787899" y="28206"/>
                  <a:pt x="6693408" y="18288"/>
                </a:cubicBezTo>
                <a:cubicBezTo>
                  <a:pt x="6598917" y="8370"/>
                  <a:pt x="6395231" y="19114"/>
                  <a:pt x="6227064" y="18288"/>
                </a:cubicBezTo>
                <a:cubicBezTo>
                  <a:pt x="6058897" y="17462"/>
                  <a:pt x="5618582" y="1091"/>
                  <a:pt x="5431536" y="18288"/>
                </a:cubicBezTo>
                <a:cubicBezTo>
                  <a:pt x="5244490" y="35485"/>
                  <a:pt x="4729797" y="-9650"/>
                  <a:pt x="4526280" y="18288"/>
                </a:cubicBezTo>
                <a:cubicBezTo>
                  <a:pt x="4322763" y="46226"/>
                  <a:pt x="4216797" y="756"/>
                  <a:pt x="4059936" y="18288"/>
                </a:cubicBezTo>
                <a:cubicBezTo>
                  <a:pt x="3903075" y="35820"/>
                  <a:pt x="3537912" y="42098"/>
                  <a:pt x="3374136" y="18288"/>
                </a:cubicBezTo>
                <a:cubicBezTo>
                  <a:pt x="3210360" y="-5522"/>
                  <a:pt x="3126842" y="39135"/>
                  <a:pt x="2907792" y="18288"/>
                </a:cubicBezTo>
                <a:cubicBezTo>
                  <a:pt x="2688742" y="-2559"/>
                  <a:pt x="2490436" y="34100"/>
                  <a:pt x="2112264" y="18288"/>
                </a:cubicBezTo>
                <a:cubicBezTo>
                  <a:pt x="1734092" y="2476"/>
                  <a:pt x="1744622" y="-7274"/>
                  <a:pt x="1536192" y="18288"/>
                </a:cubicBezTo>
                <a:cubicBezTo>
                  <a:pt x="1327762" y="43850"/>
                  <a:pt x="1189025" y="6435"/>
                  <a:pt x="1069848" y="18288"/>
                </a:cubicBezTo>
                <a:cubicBezTo>
                  <a:pt x="950671" y="30141"/>
                  <a:pt x="858345" y="33684"/>
                  <a:pt x="713232" y="18288"/>
                </a:cubicBezTo>
                <a:cubicBezTo>
                  <a:pt x="568119" y="2892"/>
                  <a:pt x="250292" y="5410"/>
                  <a:pt x="0" y="18288"/>
                </a:cubicBezTo>
                <a:cubicBezTo>
                  <a:pt x="465" y="13062"/>
                  <a:pt x="-894" y="9029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B49C32F7-EEE1-3BEB-2C9B-5524DB4F3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72493" y="2071316"/>
            <a:ext cx="6713552" cy="411917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pl-PL" sz="1000" b="1" dirty="0">
                <a:latin typeface="Arial"/>
                <a:cs typeface="Arial"/>
              </a:rPr>
              <a:t>pedagogika Planu Daltońskiego;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projektu;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KLANZA (pedagogika zabawy);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odimiennej nauki czytania autorstwa Ireny Majchrzak;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Dobrego Startu prof. Marty Bogdanowicz;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aktywnego słuchania muzyki według </a:t>
            </a:r>
            <a:r>
              <a:rPr lang="pl-PL" sz="1000" b="1" dirty="0" err="1">
                <a:latin typeface="Arial"/>
                <a:cs typeface="Arial"/>
              </a:rPr>
              <a:t>Batii</a:t>
            </a:r>
            <a:r>
              <a:rPr lang="pl-PL" sz="1000" b="1" dirty="0">
                <a:latin typeface="Arial"/>
                <a:cs typeface="Arial"/>
              </a:rPr>
              <a:t> Strauss;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pedagogika </a:t>
            </a:r>
            <a:r>
              <a:rPr lang="pl-PL" sz="1000" b="1" dirty="0" err="1">
                <a:latin typeface="Arial"/>
                <a:cs typeface="Arial"/>
              </a:rPr>
              <a:t>F.Froebla</a:t>
            </a:r>
            <a:r>
              <a:rPr lang="pl-PL" sz="1000" b="1" dirty="0">
                <a:latin typeface="Arial"/>
                <a:cs typeface="Arial"/>
              </a:rPr>
              <a:t>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ruchowej ekspresji twórczej </a:t>
            </a:r>
            <a:r>
              <a:rPr lang="pl-PL" sz="1000" b="1" dirty="0" err="1">
                <a:latin typeface="Arial"/>
                <a:cs typeface="Arial"/>
              </a:rPr>
              <a:t>R.Labana</a:t>
            </a:r>
            <a:r>
              <a:rPr lang="pl-PL" sz="1000" b="1" dirty="0">
                <a:latin typeface="Arial"/>
                <a:cs typeface="Arial"/>
              </a:rPr>
              <a:t>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</a:t>
            </a:r>
            <a:r>
              <a:rPr lang="pl-PL" sz="1000" b="1" dirty="0" err="1">
                <a:latin typeface="Arial"/>
                <a:cs typeface="Arial"/>
              </a:rPr>
              <a:t>C.Orffa</a:t>
            </a:r>
            <a:r>
              <a:rPr lang="pl-PL" sz="1000" b="1" dirty="0">
                <a:latin typeface="Arial"/>
                <a:cs typeface="Arial"/>
              </a:rPr>
              <a:t>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</a:t>
            </a:r>
            <a:r>
              <a:rPr lang="pl-PL" sz="1000" b="1" dirty="0" err="1">
                <a:latin typeface="Arial"/>
                <a:cs typeface="Arial"/>
              </a:rPr>
              <a:t>Kniessów</a:t>
            </a:r>
            <a:r>
              <a:rPr lang="pl-PL" sz="1000" b="1" dirty="0">
                <a:latin typeface="Arial"/>
                <a:cs typeface="Arial"/>
              </a:rPr>
              <a:t>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malowania dziesięcioma palcami "</a:t>
            </a:r>
            <a:r>
              <a:rPr lang="pl-PL" sz="1000" b="1" dirty="0" err="1">
                <a:latin typeface="Arial"/>
                <a:cs typeface="Arial"/>
              </a:rPr>
              <a:t>Finger</a:t>
            </a:r>
            <a:r>
              <a:rPr lang="pl-PL" sz="1000" b="1" dirty="0">
                <a:latin typeface="Arial"/>
                <a:cs typeface="Arial"/>
              </a:rPr>
              <a:t>-Painting";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Metoda Ruchu Rozwijającego Weroniki </a:t>
            </a:r>
            <a:r>
              <a:rPr lang="pl-PL" sz="1000" b="1" dirty="0" err="1">
                <a:latin typeface="Arial"/>
                <a:cs typeface="Arial"/>
              </a:rPr>
              <a:t>Sherbone</a:t>
            </a:r>
            <a:r>
              <a:rPr lang="pl-PL" sz="1000" b="1" dirty="0">
                <a:latin typeface="Arial"/>
                <a:cs typeface="Arial"/>
              </a:rPr>
              <a:t>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metody wspomagania rozwoju umysłowego E. Gruszczyk - Kolczyńskiej i E. Zielińskiej;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metody parateatralne (drama, zabawy, gry mimiczne, zagadki ruchowe, etiudy pantomimiczne, teatr palcowy);</a:t>
            </a:r>
            <a:endParaRPr lang="pl-PL" sz="1000" b="1" dirty="0"/>
          </a:p>
          <a:p>
            <a:r>
              <a:rPr lang="pl-PL" sz="1000" b="1" dirty="0">
                <a:latin typeface="Arial"/>
                <a:cs typeface="Arial"/>
              </a:rPr>
              <a:t>technika relaksacji według Edmunda Jacobsona.</a:t>
            </a:r>
            <a:endParaRPr lang="pl-PL" sz="1000" b="1" dirty="0"/>
          </a:p>
          <a:p>
            <a:endParaRPr lang="pl-PL" sz="1000" b="1"/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17F150B4-0D34-8C48-A8E0-88A30827079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11" r="14622" b="-2"/>
          <a:stretch>
            <a:fillRect/>
          </a:stretch>
        </p:blipFill>
        <p:spPr>
          <a:xfrm>
            <a:off x="7675658" y="2093976"/>
            <a:ext cx="3941064" cy="4096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518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D009D6D5-DAC2-4A8B-A17A-E206B9012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A12D1FCA-9049-4B9A-AE6B-2DCFDBECE0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5251316" cy="1807305"/>
          </a:xfrm>
        </p:spPr>
        <p:txBody>
          <a:bodyPr vert="horz" lIns="91440" tIns="45720" rIns="91440" bIns="45720" rtlCol="0" anchor="ctr">
            <a:normAutofit/>
          </a:bodyPr>
          <a:lstStyle/>
          <a:p>
            <a:endParaRPr lang="en-US" sz="4400"/>
          </a:p>
          <a:p>
            <a:endParaRPr lang="en-US" sz="44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5B271A8C-5355-D3B5-3112-90F5D180A1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1027012"/>
            <a:ext cx="5642878" cy="5149951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spcBef>
                <a:spcPct val="0"/>
              </a:spcBef>
              <a:spcAft>
                <a:spcPts val="600"/>
              </a:spcAft>
            </a:pPr>
            <a:r>
              <a:rPr lang="en-US" sz="1900" b="1"/>
              <a:t>Kadra </a:t>
            </a:r>
            <a:r>
              <a:rPr lang="en-US" sz="1900" b="1" err="1"/>
              <a:t>pedagogiczna</a:t>
            </a:r>
            <a:r>
              <a:rPr lang="en-US" sz="1900" b="1" dirty="0"/>
              <a:t> </a:t>
            </a:r>
            <a:r>
              <a:rPr lang="en-US" sz="1900" b="1" err="1"/>
              <a:t>poszukuje</a:t>
            </a:r>
            <a:r>
              <a:rPr lang="en-US" sz="1900" b="1" dirty="0"/>
              <a:t> </a:t>
            </a:r>
            <a:r>
              <a:rPr lang="en-US" sz="1900" b="1" err="1"/>
              <a:t>ciekawych</a:t>
            </a:r>
            <a:r>
              <a:rPr lang="en-US" sz="1900" b="1" dirty="0"/>
              <a:t> </a:t>
            </a:r>
            <a:r>
              <a:rPr lang="en-US" sz="1900" b="1" err="1"/>
              <a:t>i</a:t>
            </a:r>
            <a:r>
              <a:rPr lang="en-US" sz="1900" b="1" dirty="0"/>
              <a:t> </a:t>
            </a:r>
            <a:r>
              <a:rPr lang="en-US" sz="1900" b="1" err="1"/>
              <a:t>atrakcyjnych</a:t>
            </a:r>
            <a:r>
              <a:rPr lang="en-US" sz="1900" b="1" dirty="0"/>
              <a:t> </a:t>
            </a:r>
            <a:r>
              <a:rPr lang="en-US" sz="1900" b="1" err="1"/>
              <a:t>dla</a:t>
            </a:r>
            <a:r>
              <a:rPr lang="en-US" sz="1900" b="1" dirty="0"/>
              <a:t> </a:t>
            </a:r>
            <a:r>
              <a:rPr lang="en-US" sz="1900" b="1" err="1"/>
              <a:t>dzieci</a:t>
            </a:r>
            <a:r>
              <a:rPr lang="en-US" sz="1900" b="1" dirty="0"/>
              <a:t> </a:t>
            </a:r>
            <a:r>
              <a:rPr lang="en-US" sz="1900" b="1" err="1"/>
              <a:t>sposobów</a:t>
            </a:r>
            <a:r>
              <a:rPr lang="en-US" sz="1900" b="1" dirty="0"/>
              <a:t> </a:t>
            </a:r>
            <a:r>
              <a:rPr lang="en-US" sz="1900" b="1" err="1"/>
              <a:t>nauczania</a:t>
            </a:r>
            <a:r>
              <a:rPr lang="en-US" sz="1900" b="1"/>
              <a:t>/</a:t>
            </a:r>
            <a:r>
              <a:rPr lang="en-US" sz="1900" b="1" err="1"/>
              <a:t>uczenia</a:t>
            </a:r>
            <a:r>
              <a:rPr lang="en-US" sz="1900" b="1" dirty="0"/>
              <a:t> </a:t>
            </a:r>
            <a:r>
              <a:rPr lang="en-US" sz="1900" b="1" err="1"/>
              <a:t>się</a:t>
            </a:r>
            <a:r>
              <a:rPr lang="en-US" sz="1900" b="1"/>
              <a:t>, </a:t>
            </a:r>
            <a:r>
              <a:rPr lang="en-US" sz="1900" b="1" err="1"/>
              <a:t>wdraża</a:t>
            </a:r>
            <a:r>
              <a:rPr lang="en-US" sz="1900" b="1" dirty="0"/>
              <a:t> </a:t>
            </a:r>
            <a:r>
              <a:rPr lang="en-US" sz="1900" b="1" err="1"/>
              <a:t>nowatorskie</a:t>
            </a:r>
            <a:r>
              <a:rPr lang="en-US" sz="1900" b="1" dirty="0"/>
              <a:t> </a:t>
            </a:r>
            <a:r>
              <a:rPr lang="en-US" sz="1900" b="1" err="1"/>
              <a:t>rozwiązania</a:t>
            </a:r>
            <a:r>
              <a:rPr lang="en-US" sz="1900" b="1" dirty="0"/>
              <a:t> </a:t>
            </a:r>
            <a:r>
              <a:rPr lang="en-US" sz="1900" b="1" err="1"/>
              <a:t>programowo</a:t>
            </a:r>
            <a:r>
              <a:rPr lang="en-US" sz="1900" b="1"/>
              <a:t> – </a:t>
            </a:r>
            <a:r>
              <a:rPr lang="en-US" sz="1900" b="1" err="1"/>
              <a:t>metodyczne</a:t>
            </a:r>
            <a:r>
              <a:rPr lang="en-US" sz="1900" b="1" dirty="0"/>
              <a:t> </a:t>
            </a:r>
            <a:r>
              <a:rPr lang="en-US" sz="1900" b="1" err="1"/>
              <a:t>oraz</a:t>
            </a:r>
            <a:r>
              <a:rPr lang="en-US" sz="1900" b="1" dirty="0"/>
              <a:t> </a:t>
            </a:r>
            <a:r>
              <a:rPr lang="en-US" sz="1900" b="1" err="1"/>
              <a:t>projekty</a:t>
            </a:r>
            <a:r>
              <a:rPr lang="en-US" sz="1900" b="1" dirty="0"/>
              <a:t> </a:t>
            </a:r>
            <a:r>
              <a:rPr lang="en-US" sz="1900" b="1" err="1"/>
              <a:t>edukacyjne</a:t>
            </a:r>
            <a:r>
              <a:rPr lang="en-US" sz="1900" b="1"/>
              <a:t>. W </a:t>
            </a:r>
            <a:r>
              <a:rPr lang="en-US" sz="1900" b="1" err="1"/>
              <a:t>swojej</a:t>
            </a:r>
            <a:r>
              <a:rPr lang="en-US" sz="1900" b="1" dirty="0"/>
              <a:t> </a:t>
            </a:r>
            <a:r>
              <a:rPr lang="en-US" sz="1900" b="1" err="1"/>
              <a:t>ofercie</a:t>
            </a:r>
            <a:r>
              <a:rPr lang="en-US" sz="1900" b="1" dirty="0"/>
              <a:t> </a:t>
            </a:r>
            <a:r>
              <a:rPr lang="en-US" sz="1900" b="1" err="1"/>
              <a:t>uwzględniamy</a:t>
            </a:r>
            <a:r>
              <a:rPr lang="en-US" sz="1900" b="1" dirty="0"/>
              <a:t> </a:t>
            </a:r>
            <a:r>
              <a:rPr lang="en-US" sz="1900" b="1" err="1"/>
              <a:t>zajęcia</a:t>
            </a:r>
            <a:r>
              <a:rPr lang="en-US" sz="1900" b="1" dirty="0"/>
              <a:t> </a:t>
            </a:r>
            <a:r>
              <a:rPr lang="en-US" sz="1900" b="1" err="1"/>
              <a:t>dla</a:t>
            </a:r>
            <a:r>
              <a:rPr lang="en-US" sz="1900" b="1" dirty="0"/>
              <a:t> </a:t>
            </a:r>
            <a:r>
              <a:rPr lang="en-US" sz="1900" b="1" err="1"/>
              <a:t>dzieci</a:t>
            </a:r>
            <a:r>
              <a:rPr lang="en-US" sz="1900" b="1" dirty="0"/>
              <a:t> </a:t>
            </a:r>
            <a:r>
              <a:rPr lang="en-US" sz="1900" b="1"/>
              <a:t>o </a:t>
            </a:r>
            <a:r>
              <a:rPr lang="en-US" sz="1900" b="1" err="1"/>
              <a:t>specyficznych</a:t>
            </a:r>
            <a:r>
              <a:rPr lang="en-US" sz="1900" b="1" dirty="0"/>
              <a:t> </a:t>
            </a:r>
            <a:r>
              <a:rPr lang="en-US" sz="1900" b="1" err="1"/>
              <a:t>potrzebach</a:t>
            </a:r>
            <a:r>
              <a:rPr lang="en-US" sz="1900" b="1" dirty="0"/>
              <a:t> </a:t>
            </a:r>
            <a:r>
              <a:rPr lang="en-US" sz="1900" b="1" err="1"/>
              <a:t>edukacyjnych</a:t>
            </a:r>
            <a:r>
              <a:rPr lang="en-US" sz="1900" b="1" dirty="0"/>
              <a:t> </a:t>
            </a:r>
            <a:r>
              <a:rPr lang="en-US" sz="1900" b="1" err="1"/>
              <a:t>i</a:t>
            </a:r>
            <a:r>
              <a:rPr lang="en-US" sz="1900" b="1" dirty="0"/>
              <a:t> </a:t>
            </a:r>
            <a:r>
              <a:rPr lang="en-US" sz="1900" b="1" err="1"/>
              <a:t>dla</a:t>
            </a:r>
            <a:r>
              <a:rPr lang="en-US" sz="1900" b="1" dirty="0"/>
              <a:t> </a:t>
            </a:r>
            <a:r>
              <a:rPr lang="en-US" sz="1900" b="1" err="1"/>
              <a:t>dzieci</a:t>
            </a:r>
            <a:r>
              <a:rPr lang="en-US" sz="1900" b="1" dirty="0"/>
              <a:t> </a:t>
            </a:r>
            <a:r>
              <a:rPr lang="en-US" sz="1900" b="1" err="1"/>
              <a:t>zdolnych</a:t>
            </a:r>
            <a:r>
              <a:rPr lang="en-US" sz="1900" b="1"/>
              <a:t>. </a:t>
            </a:r>
            <a:r>
              <a:rPr lang="en-US" sz="1900" b="1" err="1"/>
              <a:t>Każde</a:t>
            </a:r>
            <a:r>
              <a:rPr lang="en-US" sz="1900" b="1" dirty="0"/>
              <a:t> </a:t>
            </a:r>
            <a:r>
              <a:rPr lang="en-US" sz="1900" b="1" err="1"/>
              <a:t>dziecko</a:t>
            </a:r>
            <a:r>
              <a:rPr lang="en-US" sz="1900" b="1"/>
              <a:t> jest </a:t>
            </a:r>
            <a:r>
              <a:rPr lang="en-US" sz="1900" b="1" err="1"/>
              <a:t>dla</a:t>
            </a:r>
            <a:r>
              <a:rPr lang="en-US" sz="1900" b="1" dirty="0"/>
              <a:t> </a:t>
            </a:r>
            <a:r>
              <a:rPr lang="en-US" sz="1900" b="1" err="1"/>
              <a:t>nas</a:t>
            </a:r>
            <a:r>
              <a:rPr lang="en-US" sz="1900" b="1" dirty="0"/>
              <a:t> </a:t>
            </a:r>
            <a:r>
              <a:rPr lang="en-US" sz="1900" b="1" err="1"/>
              <a:t>ważne</a:t>
            </a:r>
            <a:r>
              <a:rPr lang="en-US" sz="1900" b="1"/>
              <a:t>. </a:t>
            </a:r>
            <a:r>
              <a:rPr lang="en-US" sz="1900" b="1" err="1"/>
              <a:t>Zapewniamy</a:t>
            </a:r>
            <a:r>
              <a:rPr lang="en-US" sz="1900" b="1"/>
              <a:t>, </a:t>
            </a:r>
            <a:r>
              <a:rPr lang="en-US" sz="1900" b="1" err="1"/>
              <a:t>że</a:t>
            </a:r>
            <a:r>
              <a:rPr lang="en-US" sz="1900" b="1" dirty="0"/>
              <a:t> </a:t>
            </a:r>
            <a:r>
              <a:rPr lang="en-US" sz="1900" b="1" err="1"/>
              <a:t>każde</a:t>
            </a:r>
            <a:r>
              <a:rPr lang="en-US" sz="1900" b="1" dirty="0"/>
              <a:t> </a:t>
            </a:r>
            <a:r>
              <a:rPr lang="en-US" sz="1900" b="1" err="1"/>
              <a:t>dziecko</a:t>
            </a:r>
            <a:r>
              <a:rPr lang="en-US" sz="1900" b="1" dirty="0"/>
              <a:t> </a:t>
            </a:r>
            <a:r>
              <a:rPr lang="en-US" sz="1900" b="1"/>
              <a:t>w </a:t>
            </a:r>
            <a:r>
              <a:rPr lang="en-US" sz="1900" b="1" err="1"/>
              <a:t>przedszkolu</a:t>
            </a:r>
            <a:r>
              <a:rPr lang="en-US" sz="1900" b="1" dirty="0"/>
              <a:t> </a:t>
            </a:r>
            <a:r>
              <a:rPr lang="en-US" sz="1900" b="1" err="1"/>
              <a:t>dostanie</a:t>
            </a:r>
            <a:r>
              <a:rPr lang="en-US" sz="1900" b="1" dirty="0"/>
              <a:t> </a:t>
            </a:r>
            <a:r>
              <a:rPr lang="en-US" sz="1900" b="1" err="1"/>
              <a:t>klucz</a:t>
            </a:r>
            <a:r>
              <a:rPr lang="en-US" sz="1900" b="1"/>
              <a:t> do </a:t>
            </a:r>
            <a:r>
              <a:rPr lang="en-US" sz="1900" b="1" err="1"/>
              <a:t>zdobywania</a:t>
            </a:r>
            <a:r>
              <a:rPr lang="en-US" sz="1900" b="1" dirty="0"/>
              <a:t> </a:t>
            </a:r>
            <a:r>
              <a:rPr lang="en-US" sz="1900" b="1" err="1"/>
              <a:t>wiedzy</a:t>
            </a:r>
            <a:r>
              <a:rPr lang="en-US" sz="1900" b="1" dirty="0"/>
              <a:t> </a:t>
            </a:r>
            <a:r>
              <a:rPr lang="en-US" sz="1900" b="1" err="1"/>
              <a:t>i</a:t>
            </a:r>
            <a:r>
              <a:rPr lang="en-US" sz="1900" b="1" dirty="0"/>
              <a:t> </a:t>
            </a:r>
            <a:r>
              <a:rPr lang="en-US" sz="1900" b="1" err="1"/>
              <a:t>twórczych</a:t>
            </a:r>
            <a:r>
              <a:rPr lang="en-US" sz="1900" b="1" dirty="0"/>
              <a:t> </a:t>
            </a:r>
            <a:r>
              <a:rPr lang="en-US" sz="1900" b="1" err="1"/>
              <a:t>poszukiwań</a:t>
            </a:r>
            <a:r>
              <a:rPr lang="en-US" sz="1900" b="1"/>
              <a:t>, </a:t>
            </a:r>
            <a:r>
              <a:rPr lang="en-US" sz="1900" b="1" err="1"/>
              <a:t>inspirujących</a:t>
            </a:r>
            <a:r>
              <a:rPr lang="en-US" sz="1900" b="1"/>
              <a:t> do </a:t>
            </a:r>
            <a:r>
              <a:rPr lang="en-US" sz="1900" b="1" err="1"/>
              <a:t>działania</a:t>
            </a:r>
            <a:r>
              <a:rPr lang="en-US" sz="1900" b="1"/>
              <a:t>.</a:t>
            </a:r>
            <a:endParaRPr lang="pl-PL" b="1"/>
          </a:p>
          <a:p>
            <a:pPr indent="-228600">
              <a:spcBef>
                <a:spcPct val="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1900"/>
          </a:p>
        </p:txBody>
      </p:sp>
      <p:pic>
        <p:nvPicPr>
          <p:cNvPr id="5" name="Symbol zastępczy obrazu 4" descr="Obraz zawierający osoba, palec, paznokieć, kciuk&#10;&#10;Zawartość wygenerowana przez AI może być niepoprawna.">
            <a:extLst>
              <a:ext uri="{FF2B5EF4-FFF2-40B4-BE49-F238E27FC236}">
                <a16:creationId xmlns:a16="http://schemas.microsoft.com/office/drawing/2014/main" id="{AFBDBBBF-C2EE-3AB2-2A68-FA5901EDDC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4232" r="37730" b="-1"/>
          <a:stretch>
            <a:fillRect/>
          </a:stretch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851431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obrazu 4" descr="Obraz zawierający książka, osoba, Uczenie się, w pomieszczeniu&#10;&#10;Zawartość wygenerowana przez AI może być niepoprawna.">
            <a:extLst>
              <a:ext uri="{FF2B5EF4-FFF2-40B4-BE49-F238E27FC236}">
                <a16:creationId xmlns:a16="http://schemas.microsoft.com/office/drawing/2014/main" id="{CF0F275A-C099-86D4-8E9E-A64C225F342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3074" r="2808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D9EDF69B-9596-BC01-FEE2-3C91B2F3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3100" b="1" dirty="0"/>
              <a:t>ABSOLWENT PRZEDSZKOLA</a:t>
            </a:r>
            <a:endParaRPr lang="en-US" sz="3100" dirty="0"/>
          </a:p>
          <a:p>
            <a:br>
              <a:rPr lang="en-US" sz="3100"/>
            </a:br>
            <a:endParaRPr lang="en-US" sz="3100"/>
          </a:p>
          <a:p>
            <a:endParaRPr lang="en-US" sz="31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35795D90-4FD3-71F5-D36C-2932FE1EBCF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02772" y="1465373"/>
            <a:ext cx="5161131" cy="4711590"/>
          </a:xfrm>
        </p:spPr>
        <p:txBody>
          <a:bodyPr vert="horz" lIns="91440" tIns="45720" rIns="91440" bIns="45720" rtlCol="0" anchor="t">
            <a:normAutofit/>
          </a:bodyPr>
          <a:lstStyle/>
          <a:p>
            <a:pPr indent="-228600">
              <a:buFont typeface="Arial" panose="020B0604020202020204" pitchFamily="34" charset="0"/>
              <a:buChar char="•"/>
            </a:pPr>
            <a:r>
              <a:rPr lang="en-US" b="1" err="1"/>
              <a:t>Dziecko</a:t>
            </a:r>
            <a:r>
              <a:rPr lang="en-US" b="1" dirty="0"/>
              <a:t> </a:t>
            </a:r>
            <a:r>
              <a:rPr lang="en-US" b="1" err="1"/>
              <a:t>kończące</a:t>
            </a:r>
            <a:r>
              <a:rPr lang="en-US" b="1" dirty="0"/>
              <a:t> </a:t>
            </a:r>
            <a:r>
              <a:rPr lang="en-US" b="1" err="1"/>
              <a:t>przedszkole</a:t>
            </a:r>
            <a:r>
              <a:rPr lang="en-US" b="1" dirty="0"/>
              <a:t> </a:t>
            </a:r>
            <a:r>
              <a:rPr lang="en-US" b="1" err="1"/>
              <a:t>posiada</a:t>
            </a:r>
            <a:r>
              <a:rPr lang="en-US" b="1" dirty="0"/>
              <a:t>: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motywację</a:t>
            </a:r>
            <a:r>
              <a:rPr lang="en-US" sz="1400" b="1" dirty="0"/>
              <a:t> do </a:t>
            </a:r>
            <a:r>
              <a:rPr lang="en-US" sz="1400" b="1" err="1"/>
              <a:t>uczenia</a:t>
            </a:r>
            <a:r>
              <a:rPr lang="en-US" sz="1400" b="1" dirty="0"/>
              <a:t> </a:t>
            </a:r>
            <a:r>
              <a:rPr lang="en-US" sz="1400" b="1" err="1"/>
              <a:t>się</a:t>
            </a:r>
            <a:r>
              <a:rPr lang="en-US" sz="1400" b="1" dirty="0"/>
              <a:t> </a:t>
            </a:r>
            <a:r>
              <a:rPr lang="en-US" sz="1400" b="1" err="1"/>
              <a:t>i</a:t>
            </a:r>
            <a:r>
              <a:rPr lang="en-US" sz="1400" b="1" dirty="0"/>
              <a:t> do </a:t>
            </a:r>
            <a:r>
              <a:rPr lang="en-US" sz="1400" b="1" err="1"/>
              <a:t>wysiłku</a:t>
            </a:r>
            <a:r>
              <a:rPr lang="en-US" sz="1400" b="1" dirty="0"/>
              <a:t> </a:t>
            </a:r>
            <a:r>
              <a:rPr lang="en-US" sz="1400" b="1" err="1"/>
              <a:t>intelektualnego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umiejętności</a:t>
            </a:r>
            <a:r>
              <a:rPr lang="en-US" sz="1400" b="1" dirty="0"/>
              <a:t> </a:t>
            </a:r>
            <a:r>
              <a:rPr lang="en-US" sz="1400" b="1" err="1"/>
              <a:t>uważnego</a:t>
            </a:r>
            <a:r>
              <a:rPr lang="en-US" sz="1400" b="1" dirty="0"/>
              <a:t> </a:t>
            </a:r>
            <a:r>
              <a:rPr lang="en-US" sz="1400" b="1" err="1"/>
              <a:t>słuchania</a:t>
            </a:r>
            <a:r>
              <a:rPr lang="en-US" sz="1400" b="1" dirty="0"/>
              <a:t> </a:t>
            </a:r>
            <a:r>
              <a:rPr lang="en-US" sz="1400" b="1" err="1"/>
              <a:t>i</a:t>
            </a:r>
            <a:r>
              <a:rPr lang="en-US" sz="1400" b="1" dirty="0"/>
              <a:t> </a:t>
            </a:r>
            <a:r>
              <a:rPr lang="en-US" sz="1400" b="1" err="1"/>
              <a:t>logicznego</a:t>
            </a:r>
            <a:r>
              <a:rPr lang="en-US" sz="1400" b="1" dirty="0"/>
              <a:t> </a:t>
            </a:r>
            <a:r>
              <a:rPr lang="en-US" sz="1400" b="1" err="1"/>
              <a:t>myślenia</a:t>
            </a:r>
            <a:r>
              <a:rPr lang="en-US" sz="1400" b="1" dirty="0"/>
              <a:t>, </a:t>
            </a:r>
            <a:r>
              <a:rPr lang="en-US" sz="1400" b="1" err="1"/>
              <a:t>praktycznego</a:t>
            </a:r>
            <a:r>
              <a:rPr lang="en-US" sz="1400" b="1" dirty="0"/>
              <a:t> </a:t>
            </a:r>
            <a:r>
              <a:rPr lang="en-US" sz="1400" b="1" err="1"/>
              <a:t>korzystania</a:t>
            </a:r>
            <a:r>
              <a:rPr lang="en-US" sz="1400" b="1" dirty="0"/>
              <a:t> ze </a:t>
            </a:r>
            <a:r>
              <a:rPr lang="en-US" sz="1400" b="1" err="1"/>
              <a:t>zdobytych</a:t>
            </a:r>
            <a:r>
              <a:rPr lang="en-US" sz="1400" b="1" dirty="0"/>
              <a:t> </a:t>
            </a:r>
            <a:r>
              <a:rPr lang="en-US" sz="1400" b="1" err="1"/>
              <a:t>wiadomości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umiejętność</a:t>
            </a:r>
            <a:r>
              <a:rPr lang="en-US" sz="1400" b="1" dirty="0"/>
              <a:t> </a:t>
            </a:r>
            <a:r>
              <a:rPr lang="en-US" sz="1400" b="1" err="1"/>
              <a:t>koncentracji</a:t>
            </a:r>
            <a:r>
              <a:rPr lang="en-US" sz="1400" b="1" dirty="0"/>
              <a:t>, </a:t>
            </a:r>
            <a:r>
              <a:rPr lang="en-US" sz="1400" b="1" err="1"/>
              <a:t>pracy</a:t>
            </a:r>
            <a:r>
              <a:rPr lang="en-US" sz="1400" b="1" dirty="0"/>
              <a:t> </a:t>
            </a:r>
            <a:r>
              <a:rPr lang="en-US" sz="1400" b="1" err="1"/>
              <a:t>przez</a:t>
            </a:r>
            <a:r>
              <a:rPr lang="en-US" sz="1400" b="1" dirty="0"/>
              <a:t> </a:t>
            </a:r>
            <a:r>
              <a:rPr lang="en-US" sz="1400" b="1" err="1"/>
              <a:t>dłuższy</a:t>
            </a:r>
            <a:r>
              <a:rPr lang="en-US" sz="1400" b="1" dirty="0"/>
              <a:t> </a:t>
            </a:r>
            <a:r>
              <a:rPr lang="en-US" sz="1400" b="1" err="1"/>
              <a:t>czas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umiejętność</a:t>
            </a:r>
            <a:r>
              <a:rPr lang="en-US" sz="1400" b="1" dirty="0"/>
              <a:t> </a:t>
            </a:r>
            <a:r>
              <a:rPr lang="en-US" sz="1400" b="1" err="1"/>
              <a:t>współpracy</a:t>
            </a:r>
            <a:r>
              <a:rPr lang="en-US" sz="1400" b="1" dirty="0"/>
              <a:t> w </a:t>
            </a:r>
            <a:r>
              <a:rPr lang="en-US" sz="1400" b="1" err="1"/>
              <a:t>grupie</a:t>
            </a:r>
            <a:r>
              <a:rPr lang="en-US" sz="1400" b="1" dirty="0"/>
              <a:t> </a:t>
            </a:r>
            <a:r>
              <a:rPr lang="en-US" sz="1400" b="1" err="1"/>
              <a:t>i</a:t>
            </a:r>
            <a:r>
              <a:rPr lang="en-US" sz="1400" b="1" dirty="0"/>
              <a:t> </a:t>
            </a:r>
            <a:r>
              <a:rPr lang="en-US" sz="1400" b="1" err="1"/>
              <a:t>rozwiązywania</a:t>
            </a:r>
            <a:r>
              <a:rPr lang="en-US" sz="1400" b="1" dirty="0"/>
              <a:t> </a:t>
            </a:r>
            <a:r>
              <a:rPr lang="en-US" sz="1400" b="1" err="1"/>
              <a:t>konfliktów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umiejętność</a:t>
            </a:r>
            <a:r>
              <a:rPr lang="en-US" sz="1400" b="1" dirty="0"/>
              <a:t> </a:t>
            </a:r>
            <a:r>
              <a:rPr lang="en-US" sz="1400" b="1" err="1"/>
              <a:t>radzenia</a:t>
            </a:r>
            <a:r>
              <a:rPr lang="en-US" sz="1400" b="1" dirty="0"/>
              <a:t> </a:t>
            </a:r>
            <a:r>
              <a:rPr lang="en-US" sz="1400" b="1" err="1"/>
              <a:t>sobie</a:t>
            </a:r>
            <a:r>
              <a:rPr lang="en-US" sz="1400" b="1" dirty="0"/>
              <a:t> z </a:t>
            </a:r>
            <a:r>
              <a:rPr lang="en-US" sz="1400" b="1" err="1"/>
              <a:t>trudnościami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twórczego</a:t>
            </a:r>
            <a:r>
              <a:rPr lang="en-US" sz="1400" b="1" dirty="0"/>
              <a:t> </a:t>
            </a:r>
            <a:r>
              <a:rPr lang="en-US" sz="1400" b="1" err="1"/>
              <a:t>rozwiązywania</a:t>
            </a:r>
            <a:r>
              <a:rPr lang="en-US" sz="1400" b="1" dirty="0"/>
              <a:t> </a:t>
            </a:r>
            <a:r>
              <a:rPr lang="en-US" sz="1400" b="1" err="1"/>
              <a:t>zadań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odpowiedni</a:t>
            </a:r>
            <a:r>
              <a:rPr lang="en-US" sz="1400" b="1" dirty="0"/>
              <a:t> </a:t>
            </a:r>
            <a:r>
              <a:rPr lang="en-US" sz="1400" b="1" err="1"/>
              <a:t>poziom</a:t>
            </a:r>
            <a:r>
              <a:rPr lang="en-US" sz="1400" b="1" dirty="0"/>
              <a:t> </a:t>
            </a:r>
            <a:r>
              <a:rPr lang="en-US" sz="1400" b="1" err="1"/>
              <a:t>samodzielności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gotowość</a:t>
            </a:r>
            <a:r>
              <a:rPr lang="en-US" sz="1400" b="1" dirty="0"/>
              <a:t> do </a:t>
            </a:r>
            <a:r>
              <a:rPr lang="en-US" sz="1400" b="1" err="1"/>
              <a:t>podejmowania</a:t>
            </a:r>
            <a:r>
              <a:rPr lang="en-US" sz="1400" b="1" dirty="0"/>
              <a:t> </a:t>
            </a:r>
            <a:r>
              <a:rPr lang="en-US" sz="1400" b="1" err="1"/>
              <a:t>różnorodnych</a:t>
            </a:r>
            <a:r>
              <a:rPr lang="en-US" sz="1400" b="1" dirty="0"/>
              <a:t> </a:t>
            </a:r>
            <a:r>
              <a:rPr lang="en-US" sz="1400" b="1" err="1"/>
              <a:t>aktywności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umiejętność</a:t>
            </a:r>
            <a:r>
              <a:rPr lang="en-US" sz="1400" b="1" dirty="0"/>
              <a:t> </a:t>
            </a:r>
            <a:r>
              <a:rPr lang="en-US" sz="1400" b="1" err="1"/>
              <a:t>komunikatywnego</a:t>
            </a:r>
            <a:r>
              <a:rPr lang="en-US" sz="1400" b="1" dirty="0"/>
              <a:t> </a:t>
            </a:r>
            <a:r>
              <a:rPr lang="en-US" sz="1400" b="1" err="1"/>
              <a:t>porozumiewania</a:t>
            </a:r>
            <a:r>
              <a:rPr lang="en-US" sz="1400" b="1" dirty="0"/>
              <a:t> </a:t>
            </a:r>
            <a:r>
              <a:rPr lang="en-US" sz="1400" b="1" err="1"/>
              <a:t>się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podstawową</a:t>
            </a:r>
            <a:r>
              <a:rPr lang="en-US" sz="1400" b="1" dirty="0"/>
              <a:t> </a:t>
            </a:r>
            <a:r>
              <a:rPr lang="en-US" sz="1400" b="1" err="1"/>
              <a:t>wiedzę</a:t>
            </a:r>
            <a:r>
              <a:rPr lang="en-US" sz="1400" b="1" dirty="0"/>
              <a:t> o </a:t>
            </a:r>
            <a:r>
              <a:rPr lang="en-US" sz="1400" b="1" err="1"/>
              <a:t>środowisku</a:t>
            </a:r>
            <a:r>
              <a:rPr lang="en-US" sz="1400" b="1" dirty="0"/>
              <a:t> </a:t>
            </a:r>
            <a:r>
              <a:rPr lang="en-US" sz="1400" b="1" err="1"/>
              <a:t>społecznym</a:t>
            </a:r>
            <a:r>
              <a:rPr lang="en-US" sz="1400" b="1" dirty="0"/>
              <a:t>, </a:t>
            </a:r>
            <a:r>
              <a:rPr lang="en-US" sz="1400" b="1" err="1"/>
              <a:t>przyrodniczym</a:t>
            </a:r>
            <a:r>
              <a:rPr lang="en-US" sz="1400" b="1" dirty="0"/>
              <a:t> </a:t>
            </a:r>
            <a:r>
              <a:rPr lang="en-US" sz="1400" b="1" err="1"/>
              <a:t>i</a:t>
            </a:r>
            <a:r>
              <a:rPr lang="en-US" sz="1400" b="1" dirty="0"/>
              <a:t> </a:t>
            </a:r>
            <a:r>
              <a:rPr lang="en-US" sz="1400" b="1" err="1"/>
              <a:t>kulturowym</a:t>
            </a:r>
            <a:r>
              <a:rPr lang="en-US" sz="14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1400" b="1" err="1"/>
              <a:t>poczucie</a:t>
            </a:r>
            <a:r>
              <a:rPr lang="en-US" sz="1400" b="1" dirty="0"/>
              <a:t> </a:t>
            </a:r>
            <a:r>
              <a:rPr lang="en-US" sz="1400" b="1" err="1"/>
              <a:t>bycia</a:t>
            </a:r>
            <a:r>
              <a:rPr lang="en-US" sz="1400" b="1" dirty="0"/>
              <a:t> </a:t>
            </a:r>
            <a:r>
              <a:rPr lang="en-US" sz="1400" b="1" err="1"/>
              <a:t>Polakiem</a:t>
            </a:r>
            <a:r>
              <a:rPr lang="en-US" sz="1400" b="1" dirty="0"/>
              <a:t> </a:t>
            </a:r>
            <a:r>
              <a:rPr lang="en-US" sz="1400" b="1" err="1"/>
              <a:t>i</a:t>
            </a:r>
            <a:r>
              <a:rPr lang="en-US" sz="1400" b="1" dirty="0"/>
              <a:t> </a:t>
            </a:r>
            <a:r>
              <a:rPr lang="en-US" sz="1400" b="1" err="1"/>
              <a:t>Europejczykiem</a:t>
            </a:r>
            <a:r>
              <a:rPr lang="en-US" sz="1400" b="1" dirty="0"/>
              <a:t>;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1400" b="1" dirty="0"/>
          </a:p>
        </p:txBody>
      </p:sp>
    </p:spTree>
    <p:extLst>
      <p:ext uri="{BB962C8B-B14F-4D97-AF65-F5344CB8AC3E}">
        <p14:creationId xmlns:p14="http://schemas.microsoft.com/office/powerpoint/2010/main" val="23522242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Symbol zastępczy obrazu 7" descr="Obraz zawierający osoba, staw, Kończyna, palec&#10;&#10;Zawartość wygenerowana przez AI może być niepoprawna.">
            <a:extLst>
              <a:ext uri="{FF2B5EF4-FFF2-40B4-BE49-F238E27FC236}">
                <a16:creationId xmlns:a16="http://schemas.microsoft.com/office/drawing/2014/main" id="{8477467A-5C08-5530-6928-2D033F291D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2942" r="2940" b="-1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291A44B6-8D19-0430-71BA-71E20D6DDB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br>
              <a:rPr lang="en-US" sz="4000"/>
            </a:br>
            <a:r>
              <a:rPr lang="en-US" sz="4000" b="1"/>
              <a:t>ABSOLWENT PRZEDSZKOLA</a:t>
            </a:r>
            <a:endParaRPr lang="en-US" sz="4000"/>
          </a:p>
          <a:p>
            <a:endParaRPr lang="en-US" sz="4000" b="1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8D6B619-7AA6-4EF6-5B1F-8E924AEE28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200" y="2434201"/>
            <a:ext cx="5279928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dirty="0" err="1"/>
              <a:t>Dziecko</a:t>
            </a:r>
            <a:r>
              <a:rPr lang="en-US" sz="2000" b="1" dirty="0"/>
              <a:t> </a:t>
            </a:r>
            <a:r>
              <a:rPr lang="en-US" sz="2000" b="1" dirty="0" err="1"/>
              <a:t>kończące</a:t>
            </a:r>
            <a:r>
              <a:rPr lang="en-US" sz="2000" b="1" dirty="0"/>
              <a:t> </a:t>
            </a:r>
            <a:r>
              <a:rPr lang="en-US" sz="2000" b="1" dirty="0" err="1"/>
              <a:t>przedszkole</a:t>
            </a:r>
            <a:r>
              <a:rPr lang="en-US" sz="2000" b="1" dirty="0"/>
              <a:t> </a:t>
            </a:r>
            <a:r>
              <a:rPr lang="en-US" sz="2000" b="1" dirty="0" err="1"/>
              <a:t>przestrzega</a:t>
            </a:r>
            <a:r>
              <a:rPr lang="en-US" sz="2000" b="1" dirty="0"/>
              <a:t>:</a:t>
            </a:r>
            <a:endParaRPr lang="pl-PL" dirty="0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praw</a:t>
            </a:r>
            <a:r>
              <a:rPr lang="en-US" sz="2000" b="1" dirty="0"/>
              <a:t> </a:t>
            </a:r>
            <a:r>
              <a:rPr lang="en-US" sz="2000" b="1" dirty="0" err="1"/>
              <a:t>innych</a:t>
            </a:r>
            <a:r>
              <a:rPr lang="en-US" sz="2000" b="1" dirty="0"/>
              <a:t> </a:t>
            </a:r>
            <a:r>
              <a:rPr lang="en-US" sz="2000" b="1" dirty="0" err="1"/>
              <a:t>ludzi</a:t>
            </a:r>
            <a:r>
              <a:rPr lang="en-US" sz="20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zasad</a:t>
            </a:r>
            <a:r>
              <a:rPr lang="en-US" sz="2000" b="1" dirty="0"/>
              <a:t> </a:t>
            </a:r>
            <a:r>
              <a:rPr lang="en-US" sz="2000" b="1" dirty="0" err="1"/>
              <a:t>bezpieczeństwa</a:t>
            </a:r>
            <a:r>
              <a:rPr lang="en-US" sz="2000" b="1" dirty="0"/>
              <a:t>, </a:t>
            </a:r>
            <a:r>
              <a:rPr lang="en-US" sz="2000" b="1" dirty="0" err="1"/>
              <a:t>higieny</a:t>
            </a:r>
            <a:r>
              <a:rPr lang="en-US" sz="2000" b="1" dirty="0"/>
              <a:t>, </a:t>
            </a:r>
            <a:r>
              <a:rPr lang="en-US" sz="2000" b="1" dirty="0" err="1"/>
              <a:t>dbałości</a:t>
            </a:r>
            <a:r>
              <a:rPr lang="en-US" sz="2000" b="1" dirty="0"/>
              <a:t> o </a:t>
            </a:r>
            <a:r>
              <a:rPr lang="en-US" sz="2000" b="1" dirty="0" err="1"/>
              <a:t>zdrowie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 </a:t>
            </a:r>
            <a:r>
              <a:rPr lang="en-US" sz="2000" b="1" dirty="0" err="1"/>
              <a:t>sprawność</a:t>
            </a:r>
            <a:r>
              <a:rPr lang="en-US" sz="2000" b="1" dirty="0"/>
              <a:t> </a:t>
            </a:r>
            <a:r>
              <a:rPr lang="en-US" sz="2000" b="1" dirty="0" err="1"/>
              <a:t>fizyczną</a:t>
            </a:r>
            <a:r>
              <a:rPr lang="en-US" sz="20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zasady</a:t>
            </a:r>
            <a:r>
              <a:rPr lang="en-US" sz="2000" b="1" dirty="0"/>
              <a:t> </a:t>
            </a:r>
            <a:r>
              <a:rPr lang="en-US" sz="2000" b="1" dirty="0" err="1"/>
              <a:t>kultury</a:t>
            </a:r>
            <a:r>
              <a:rPr lang="en-US" sz="2000" b="1" dirty="0"/>
              <a:t> </a:t>
            </a:r>
            <a:r>
              <a:rPr lang="en-US" sz="2000" b="1" dirty="0" err="1"/>
              <a:t>współżycia</a:t>
            </a:r>
            <a:r>
              <a:rPr lang="en-US" sz="2000" b="1" dirty="0"/>
              <a:t>, </a:t>
            </a:r>
            <a:r>
              <a:rPr lang="en-US" sz="2000" b="1" dirty="0" err="1"/>
              <a:t>postępowania</a:t>
            </a:r>
            <a:r>
              <a:rPr lang="en-US" sz="2000" b="1" dirty="0"/>
              <a:t> </a:t>
            </a:r>
            <a:r>
              <a:rPr lang="en-US" sz="2000" b="1" dirty="0" err="1"/>
              <a:t>według</a:t>
            </a:r>
            <a:r>
              <a:rPr lang="en-US" sz="2000" b="1" dirty="0"/>
              <a:t> </a:t>
            </a:r>
            <a:r>
              <a:rPr lang="en-US" sz="2000" b="1" dirty="0" err="1"/>
              <a:t>ustalonych</a:t>
            </a:r>
            <a:r>
              <a:rPr lang="en-US" sz="2000" b="1" dirty="0"/>
              <a:t> norm;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06429639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Symbol zastępczy obrazu 4" descr="Obraz zawierający na wolnym powietrzu, wodospad, natura, Zasoby wodne&#10;&#10;Zawartość wygenerowana przez AI może być niepoprawna.">
            <a:extLst>
              <a:ext uri="{FF2B5EF4-FFF2-40B4-BE49-F238E27FC236}">
                <a16:creationId xmlns:a16="http://schemas.microsoft.com/office/drawing/2014/main" id="{4D1AB20E-999E-6B06-A6D1-A1F4EC253FE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10344" r="10344"/>
          <a:stretch>
            <a:fillRect/>
          </a:stretch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ytuł 1">
            <a:extLst>
              <a:ext uri="{FF2B5EF4-FFF2-40B4-BE49-F238E27FC236}">
                <a16:creationId xmlns:a16="http://schemas.microsoft.com/office/drawing/2014/main" id="{9043E847-E208-0A4C-6161-B27DD6BD42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b="1"/>
              <a:t>ABSOLWENT PRZEDSZKOLA</a:t>
            </a:r>
            <a:endParaRPr lang="en-US" sz="4000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7BDB3524-E164-E9F0-D029-C7B4856715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73766" y="2434201"/>
            <a:ext cx="4186623" cy="37427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 b="1" err="1"/>
              <a:t>Dziecko</a:t>
            </a:r>
            <a:r>
              <a:rPr lang="en-US" sz="2000" b="1"/>
              <a:t> </a:t>
            </a:r>
            <a:r>
              <a:rPr lang="en-US" sz="2000" b="1" err="1"/>
              <a:t>kończące</a:t>
            </a:r>
            <a:r>
              <a:rPr lang="en-US" sz="2000" b="1"/>
              <a:t> </a:t>
            </a:r>
            <a:r>
              <a:rPr lang="en-US" sz="2000" b="1" err="1"/>
              <a:t>przedszkole</a:t>
            </a:r>
            <a:r>
              <a:rPr lang="en-US" sz="2000" b="1"/>
              <a:t> </a:t>
            </a:r>
            <a:r>
              <a:rPr lang="en-US" sz="2000" b="1" err="1"/>
              <a:t>dostrzega</a:t>
            </a:r>
            <a:r>
              <a:rPr lang="en-US" sz="2000" b="1"/>
              <a:t> </a:t>
            </a:r>
            <a:r>
              <a:rPr lang="en-US" sz="2000" b="1" err="1"/>
              <a:t>i</a:t>
            </a:r>
            <a:r>
              <a:rPr lang="en-US" sz="2000" b="1"/>
              <a:t> </a:t>
            </a:r>
            <a:r>
              <a:rPr lang="en-US" sz="2000" b="1" err="1"/>
              <a:t>szanuje</a:t>
            </a:r>
            <a:r>
              <a:rPr lang="en-US" sz="2000" b="1"/>
              <a:t>:</a:t>
            </a:r>
            <a:endParaRPr lang="pl-PL"/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potrzeby</a:t>
            </a:r>
            <a:r>
              <a:rPr lang="en-US" sz="2000" b="1" dirty="0"/>
              <a:t> </a:t>
            </a:r>
            <a:r>
              <a:rPr lang="en-US" sz="2000" b="1" dirty="0" err="1"/>
              <a:t>innych</a:t>
            </a:r>
            <a:r>
              <a:rPr lang="en-US" sz="2000" b="1" dirty="0"/>
              <a:t> </a:t>
            </a:r>
            <a:r>
              <a:rPr lang="en-US" sz="2000" b="1" dirty="0" err="1"/>
              <a:t>ludzi</a:t>
            </a:r>
            <a:r>
              <a:rPr lang="en-US" sz="20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odmienne</a:t>
            </a:r>
            <a:r>
              <a:rPr lang="en-US" sz="2000" b="1" dirty="0"/>
              <a:t> </a:t>
            </a:r>
            <a:r>
              <a:rPr lang="en-US" sz="2000" b="1" dirty="0" err="1"/>
              <a:t>postawy</a:t>
            </a:r>
            <a:r>
              <a:rPr lang="en-US" sz="2000" b="1" dirty="0"/>
              <a:t>, </a:t>
            </a:r>
            <a:r>
              <a:rPr lang="en-US" sz="2000" b="1" dirty="0" err="1"/>
              <a:t>przekonania</a:t>
            </a:r>
            <a:r>
              <a:rPr lang="en-US" sz="2000" b="1" dirty="0"/>
              <a:t>, </a:t>
            </a:r>
            <a:r>
              <a:rPr lang="en-US" sz="2000" b="1" dirty="0" err="1"/>
              <a:t>upodobania</a:t>
            </a:r>
            <a:r>
              <a:rPr lang="en-US" sz="20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symbole</a:t>
            </a:r>
            <a:r>
              <a:rPr lang="en-US" sz="2000" b="1" dirty="0"/>
              <a:t> </a:t>
            </a:r>
            <a:r>
              <a:rPr lang="en-US" sz="2000" b="1" dirty="0" err="1"/>
              <a:t>narodowe</a:t>
            </a:r>
            <a:r>
              <a:rPr lang="en-US" sz="2000" b="1" dirty="0"/>
              <a:t>,</a:t>
            </a:r>
          </a:p>
          <a:p>
            <a:pPr marL="285750" indent="-228600">
              <a:buFont typeface="Arial" panose="020B0604020202020204" pitchFamily="34" charset="0"/>
              <a:buChar char="•"/>
            </a:pPr>
            <a:r>
              <a:rPr lang="en-US" sz="2000" b="1" dirty="0" err="1"/>
              <a:t>środowisko</a:t>
            </a:r>
            <a:r>
              <a:rPr lang="en-US" sz="2000" b="1" dirty="0"/>
              <a:t> </a:t>
            </a:r>
            <a:r>
              <a:rPr lang="en-US" sz="2000" b="1" dirty="0" err="1"/>
              <a:t>naturalne</a:t>
            </a:r>
            <a:r>
              <a:rPr lang="en-US" sz="2000" b="1" dirty="0"/>
              <a:t>.</a:t>
            </a:r>
          </a:p>
          <a:p>
            <a:pPr indent="-228600">
              <a:buFont typeface="Arial" panose="020B0604020202020204" pitchFamily="34" charset="0"/>
              <a:buChar char="•"/>
            </a:pPr>
            <a:endParaRPr lang="en-US" sz="2000" b="1"/>
          </a:p>
        </p:txBody>
      </p:sp>
    </p:spTree>
    <p:extLst>
      <p:ext uri="{BB962C8B-B14F-4D97-AF65-F5344CB8AC3E}">
        <p14:creationId xmlns:p14="http://schemas.microsoft.com/office/powerpoint/2010/main" val="2133844168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Pakiet Offic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Panoramiczny</PresentationFormat>
  <Paragraphs>0</Paragraphs>
  <Slides>11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11</vt:i4>
      </vt:variant>
    </vt:vector>
  </HeadingPairs>
  <TitlesOfParts>
    <vt:vector size="12" baseType="lpstr">
      <vt:lpstr>Motyw pakietu Office</vt:lpstr>
      <vt:lpstr>WYCHOWYWAĆ, TO ZNACZY - KOCHAĆ  …"zmieniają się czasy, zmieniają się ludzie, nigdy natomiast nie zmieni się ich zapotrzebowanie na miłość".   Janusz Korczak </vt:lpstr>
      <vt:lpstr>     Koncepcja programu  "Odkrywam siebie i świat" - Jadwigi Pytlarczyk oparta jest na teorii inteligencji wielorakich H.Gardnera.  Program łączy metodykę z nowatorstwem, zakłada indywidualne podejście do każdego dziecka, metody i formy pracy preferują badanie, odkrywanie, integrację sensoryczną, duży nacisk położono na procesy poznawcze. </vt:lpstr>
      <vt:lpstr>Prezentacja programu PowerPoint</vt:lpstr>
      <vt:lpstr>Prezentacja programu PowerPoint</vt:lpstr>
      <vt:lpstr>Alternatywne metody pracy w naszym przedszkolu:</vt:lpstr>
      <vt:lpstr> </vt:lpstr>
      <vt:lpstr>ABSOLWENT PRZEDSZKOLA   </vt:lpstr>
      <vt:lpstr> ABSOLWENT PRZEDSZKOLA </vt:lpstr>
      <vt:lpstr>ABSOLWENT PRZEDSZKOLA</vt:lpstr>
      <vt:lpstr>ABSOLWENT PRZEDSZKOLA</vt:lpstr>
      <vt:lpstr>Wzorcowym modelem naszego absolwenta naszego przedszkola jest dziecko, które 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289</cp:revision>
  <dcterms:created xsi:type="dcterms:W3CDTF">2025-10-11T10:58:37Z</dcterms:created>
  <dcterms:modified xsi:type="dcterms:W3CDTF">2025-10-12T09:31:08Z</dcterms:modified>
</cp:coreProperties>
</file>